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72" r:id="rId11"/>
    <p:sldId id="264" r:id="rId12"/>
    <p:sldId id="266" r:id="rId13"/>
    <p:sldId id="275" r:id="rId14"/>
    <p:sldId id="267" r:id="rId15"/>
    <p:sldId id="270" r:id="rId16"/>
    <p:sldId id="268" r:id="rId17"/>
    <p:sldId id="269" r:id="rId18"/>
    <p:sldId id="271" r:id="rId19"/>
    <p:sldId id="274" r:id="rId2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6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DF8267-F1EC-4566-9EAC-A86460E9862A}" type="datetimeFigureOut">
              <a:rPr lang="de-DE" smtClean="0"/>
              <a:t>04.11.2019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718D6E-94AE-437D-AAE2-FCA0AB70868E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09707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18D6E-94AE-437D-AAE2-FCA0AB70868E}" type="slidenum">
              <a:rPr lang="de-DE" smtClean="0"/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94338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AEFBF-F185-4426-8749-B77EC177E6DA}" type="datetime1">
              <a:rPr lang="de-DE" smtClean="0"/>
              <a:t>04.11.2019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Günter Steinkampf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1D87C-629F-4351-8EF5-BC7FD748F86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6289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A4F61-7637-4E14-A11D-1C84474F92F5}" type="datetime1">
              <a:rPr lang="de-DE" smtClean="0"/>
              <a:t>04.11.2019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Günter Steinkampf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1D87C-629F-4351-8EF5-BC7FD748F86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52418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9C5D4-58BD-4891-81BE-8D49A758F39E}" type="datetime1">
              <a:rPr lang="de-DE" smtClean="0"/>
              <a:t>04.11.2019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Günter Steinkampf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1D87C-629F-4351-8EF5-BC7FD748F86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9576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9522E23-D5C1-4A25-B682-C6881946CA5E}" type="datetime1">
              <a:rPr lang="de-DE" smtClean="0"/>
              <a:t>04.11.2019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Günter Steinkampf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581D87C-629F-4351-8EF5-BC7FD748F86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389596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el, zwei Inhalte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9E8DA58-0C9E-4F25-AD8C-47A96DA83022}" type="datetime1">
              <a:rPr lang="de-DE" smtClean="0"/>
              <a:t>04.11.2019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Günter Steinkampf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581D87C-629F-4351-8EF5-BC7FD748F86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4600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8ECDF-D114-404B-87EE-406D802235AC}" type="datetime1">
              <a:rPr lang="de-DE" smtClean="0"/>
              <a:t>04.11.2019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Günter Steinkampf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1D87C-629F-4351-8EF5-BC7FD748F86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47901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05EBE-2338-4996-A381-AF0D670FA4B4}" type="datetime1">
              <a:rPr lang="de-DE" smtClean="0"/>
              <a:t>04.11.2019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Günter Steinkampf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1D87C-629F-4351-8EF5-BC7FD748F86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84737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BE57-E57B-40D5-A22B-54D0B12383AC}" type="datetime1">
              <a:rPr lang="de-DE" smtClean="0"/>
              <a:t>04.11.2019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Günter Steinkampf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1D87C-629F-4351-8EF5-BC7FD748F86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96069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9C991-77C8-409E-96A8-7E24A1B121F0}" type="datetime1">
              <a:rPr lang="de-DE" smtClean="0"/>
              <a:t>04.11.2019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Günter Steinkampf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1D87C-629F-4351-8EF5-BC7FD748F86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08570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D48F9-D120-4FB0-8476-AEE8E4084EC3}" type="datetime1">
              <a:rPr lang="de-DE" smtClean="0"/>
              <a:t>04.11.2019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Günter Steinkampf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1D87C-629F-4351-8EF5-BC7FD748F86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55215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2F3C0-8098-4776-BE7E-FF0DBAD1C717}" type="datetime1">
              <a:rPr lang="de-DE" smtClean="0"/>
              <a:t>04.11.2019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Günter Steinkampf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1D87C-629F-4351-8EF5-BC7FD748F86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94655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76789-19C5-487E-BD5F-8030E6F41910}" type="datetime1">
              <a:rPr lang="de-DE" smtClean="0"/>
              <a:t>04.11.2019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Günter Steinkampf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1D87C-629F-4351-8EF5-BC7FD748F86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24454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254CB-D843-42C7-AF35-4023C74C487A}" type="datetime1">
              <a:rPr lang="de-DE" smtClean="0"/>
              <a:t>04.11.2019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Günter Steinkampf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1D87C-629F-4351-8EF5-BC7FD748F86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26291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E4E09-8BBD-4B8D-A4AA-ECF0F2E5BDD6}" type="datetime1">
              <a:rPr lang="de-DE" smtClean="0"/>
              <a:t>04.11.2019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Günter Steinkampf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1D87C-629F-4351-8EF5-BC7FD748F86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43982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hf hdr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9576E09-4E9D-46ED-BA31-25E10A39FD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262269"/>
            <a:ext cx="7772400" cy="3445198"/>
          </a:xfrm>
        </p:spPr>
        <p:txBody>
          <a:bodyPr>
            <a:normAutofit fontScale="90000"/>
          </a:bodyPr>
          <a:lstStyle/>
          <a:p>
            <a:r>
              <a:rPr lang="de-DE" sz="6000" b="1" i="1" dirty="0">
                <a:solidFill>
                  <a:schemeClr val="tx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P r ä s e n t a t i o n</a:t>
            </a:r>
            <a:br>
              <a:rPr lang="de-DE" sz="6000" b="1" i="1" dirty="0">
                <a:solidFill>
                  <a:schemeClr val="tx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</a:br>
            <a:r>
              <a:rPr lang="de-DE" sz="1300" b="1" i="1" dirty="0">
                <a:solidFill>
                  <a:schemeClr val="tx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/>
            </a:r>
            <a:br>
              <a:rPr lang="de-DE" sz="1300" b="1" i="1" dirty="0">
                <a:solidFill>
                  <a:schemeClr val="tx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</a:br>
            <a:r>
              <a:rPr lang="de-DE" sz="1300" b="1" i="1" dirty="0">
                <a:solidFill>
                  <a:schemeClr val="tx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de-DE" sz="6000" i="1" dirty="0">
                <a:solidFill>
                  <a:schemeClr val="tx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Baumschnitt</a:t>
            </a:r>
            <a:r>
              <a:rPr lang="de-DE" sz="6000" i="1" dirty="0">
                <a:latin typeface="Comic Sans MS" panose="030F0702030302020204" pitchFamily="66" charset="0"/>
                <a:cs typeface="Arial" panose="020B0604020202020204" pitchFamily="34" charset="0"/>
              </a:rPr>
              <a:t/>
            </a:r>
            <a:br>
              <a:rPr lang="de-DE" sz="6000" i="1" dirty="0">
                <a:latin typeface="Comic Sans MS" panose="030F0702030302020204" pitchFamily="66" charset="0"/>
                <a:cs typeface="Arial" panose="020B0604020202020204" pitchFamily="34" charset="0"/>
              </a:rPr>
            </a:br>
            <a:r>
              <a:rPr lang="de-DE" sz="4000" i="1" dirty="0">
                <a:latin typeface="Comic Sans MS" panose="030F0702030302020204" pitchFamily="66" charset="0"/>
                <a:cs typeface="Arial" panose="020B0604020202020204" pitchFamily="34" charset="0"/>
              </a:rPr>
              <a:t>Herbstmesse in Cottbus</a:t>
            </a:r>
            <a:br>
              <a:rPr lang="de-DE" sz="4000" i="1" dirty="0">
                <a:latin typeface="Comic Sans MS" panose="030F0702030302020204" pitchFamily="66" charset="0"/>
                <a:cs typeface="Arial" panose="020B0604020202020204" pitchFamily="34" charset="0"/>
              </a:rPr>
            </a:br>
            <a:r>
              <a:rPr lang="de-DE" sz="1800" i="1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de-DE" sz="4000" i="1" dirty="0">
                <a:latin typeface="Comic Sans MS" panose="030F0702030302020204" pitchFamily="66" charset="0"/>
                <a:cs typeface="Arial" panose="020B0604020202020204" pitchFamily="34" charset="0"/>
              </a:rPr>
              <a:t/>
            </a:r>
            <a:br>
              <a:rPr lang="de-DE" sz="4000" i="1" dirty="0">
                <a:latin typeface="Comic Sans MS" panose="030F0702030302020204" pitchFamily="66" charset="0"/>
                <a:cs typeface="Arial" panose="020B0604020202020204" pitchFamily="34" charset="0"/>
              </a:rPr>
            </a:br>
            <a:r>
              <a:rPr lang="de-DE" sz="4000" i="1" dirty="0">
                <a:latin typeface="Comic Sans MS" panose="030F0702030302020204" pitchFamily="66" charset="0"/>
                <a:cs typeface="Arial" panose="020B0604020202020204" pitchFamily="34" charset="0"/>
              </a:rPr>
              <a:t>26.Okt.2019 – 27.Okt.2019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B111B1D2-8F6F-4CC7-A188-6F6EF0059F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199" y="6356352"/>
            <a:ext cx="8289235" cy="365125"/>
          </a:xfrm>
        </p:spPr>
        <p:txBody>
          <a:bodyPr/>
          <a:lstStyle/>
          <a:p>
            <a:fld id="{FC986BC5-834D-43AA-B58B-1325D72C3E93}" type="datetime1">
              <a:rPr lang="de-DE" smtClean="0"/>
              <a:t>04.11.2019</a:t>
            </a:fld>
            <a:r>
              <a:rPr lang="de-DE" dirty="0"/>
              <a:t>							</a:t>
            </a:r>
            <a:endParaRPr lang="de-DE" sz="1200" b="1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xmlns="" id="{997A4AA2-52ED-4A6C-8F83-335CE556C109}"/>
              </a:ext>
            </a:extLst>
          </p:cNvPr>
          <p:cNvSpPr txBox="1"/>
          <p:nvPr/>
        </p:nvSpPr>
        <p:spPr>
          <a:xfrm>
            <a:off x="0" y="529031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Comic Sans MS" panose="030F0702030302020204" pitchFamily="66" charset="0"/>
              </a:rPr>
              <a:t>Dipl. Ing. für Gartenbau </a:t>
            </a:r>
          </a:p>
          <a:p>
            <a:pPr algn="ctr"/>
            <a:r>
              <a:rPr lang="de-DE" sz="2400" b="1" dirty="0">
                <a:latin typeface="Comic Sans MS" panose="030F0702030302020204" pitchFamily="66" charset="0"/>
              </a:rPr>
              <a:t>Günter Steinkampf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099457" y="6356351"/>
            <a:ext cx="2895600" cy="365125"/>
          </a:xfrm>
        </p:spPr>
        <p:txBody>
          <a:bodyPr/>
          <a:lstStyle/>
          <a:p>
            <a:r>
              <a:rPr lang="de-DE" b="1" i="1" dirty="0"/>
              <a:t>Günter Steinkampf</a:t>
            </a:r>
          </a:p>
        </p:txBody>
      </p:sp>
    </p:spTree>
    <p:extLst>
      <p:ext uri="{BB962C8B-B14F-4D97-AF65-F5344CB8AC3E}">
        <p14:creationId xmlns:p14="http://schemas.microsoft.com/office/powerpoint/2010/main" val="386133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BADC3B0E-9321-4DAA-95B5-A45A6556D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AD6DB-485D-4345-A3AE-4E60DD06179B}" type="datetime1">
              <a:rPr lang="de-DE" smtClean="0"/>
              <a:t>04.11.2019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1046922" y="6361600"/>
            <a:ext cx="2895600" cy="365125"/>
          </a:xfrm>
        </p:spPr>
        <p:txBody>
          <a:bodyPr/>
          <a:lstStyle/>
          <a:p>
            <a:r>
              <a:rPr lang="de-DE" b="1" i="1" dirty="0"/>
              <a:t>Günter Steinkampf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1D87C-629F-4351-8EF5-BC7FD748F862}" type="slidenum">
              <a:rPr lang="de-DE" smtClean="0"/>
              <a:t>10</a:t>
            </a:fld>
            <a:endParaRPr lang="de-DE" dirty="0"/>
          </a:p>
        </p:txBody>
      </p:sp>
      <p:pic>
        <p:nvPicPr>
          <p:cNvPr id="7" name="Grafik 6" descr="Ein Bild, das Text enthält.&#10;&#10;Automatisch generierte Beschreibung">
            <a:extLst>
              <a:ext uri="{FF2B5EF4-FFF2-40B4-BE49-F238E27FC236}">
                <a16:creationId xmlns:a16="http://schemas.microsoft.com/office/drawing/2014/main" xmlns="" id="{A5E973CF-9E55-4796-B2F4-ED3FB9E8C8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194" y="0"/>
            <a:ext cx="5408587" cy="685800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5380107" y="4265491"/>
            <a:ext cx="15587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i="1" dirty="0"/>
              <a:t>Obstbaumhecke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xmlns="" id="{A773EDAF-80EA-4723-949E-DC3C0DE37A57}"/>
              </a:ext>
            </a:extLst>
          </p:cNvPr>
          <p:cNvSpPr txBox="1"/>
          <p:nvPr/>
        </p:nvSpPr>
        <p:spPr>
          <a:xfrm>
            <a:off x="3455193" y="49628"/>
            <a:ext cx="54085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u="sng" dirty="0"/>
              <a:t>Schnitt der Obsthecke nach zwei Standjahren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xmlns="" id="{54D3450D-ADCA-48EA-A3CF-FD5B9C51E2BE}"/>
              </a:ext>
            </a:extLst>
          </p:cNvPr>
          <p:cNvSpPr txBox="1"/>
          <p:nvPr/>
        </p:nvSpPr>
        <p:spPr>
          <a:xfrm>
            <a:off x="4323311" y="663677"/>
            <a:ext cx="36723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Die Konkurrenztriebe und der Mitteltrieb </a:t>
            </a:r>
          </a:p>
          <a:p>
            <a:r>
              <a:rPr lang="de-DE" sz="1600" dirty="0"/>
              <a:t>werden zurückgeschnitten. Die restlichen</a:t>
            </a:r>
          </a:p>
          <a:p>
            <a:r>
              <a:rPr lang="de-DE" sz="1600" dirty="0"/>
              <a:t>Triebe werden in einem flachen Winkel an den Draht geheftet.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xmlns="" id="{9CE1596F-FC25-49EC-A503-4D7E5D2BB302}"/>
              </a:ext>
            </a:extLst>
          </p:cNvPr>
          <p:cNvSpPr txBox="1"/>
          <p:nvPr/>
        </p:nvSpPr>
        <p:spPr>
          <a:xfrm>
            <a:off x="3952461" y="5544914"/>
            <a:ext cx="52014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Für Spalier (Hecken) werden schwach wachsende</a:t>
            </a:r>
          </a:p>
          <a:p>
            <a:r>
              <a:rPr lang="de-DE" sz="1600" dirty="0"/>
              <a:t>Unterlagen  (Typ M9, Typ M26) verwendet.</a:t>
            </a:r>
          </a:p>
          <a:p>
            <a:r>
              <a:rPr lang="de-DE" sz="1600" dirty="0"/>
              <a:t>Diese schwachen Spindeln kann man im Abstand</a:t>
            </a:r>
          </a:p>
          <a:p>
            <a:r>
              <a:rPr lang="de-DE" sz="1600" dirty="0"/>
              <a:t>von 2m – 2,50m in die Reihe setzen.</a:t>
            </a:r>
          </a:p>
        </p:txBody>
      </p:sp>
    </p:spTree>
    <p:extLst>
      <p:ext uri="{BB962C8B-B14F-4D97-AF65-F5344CB8AC3E}">
        <p14:creationId xmlns:p14="http://schemas.microsoft.com/office/powerpoint/2010/main" val="218879591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F80B8923-A80C-442C-AC51-CE3417578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A5781-413D-497D-BC2F-14A92204F1DF}" type="datetime1">
              <a:rPr lang="de-DE" smtClean="0"/>
              <a:t>04.11.2019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1066800" y="6351661"/>
            <a:ext cx="2895600" cy="365125"/>
          </a:xfrm>
        </p:spPr>
        <p:txBody>
          <a:bodyPr/>
          <a:lstStyle/>
          <a:p>
            <a:r>
              <a:rPr lang="de-DE" b="1" i="1" dirty="0"/>
              <a:t>Günter Steinkampf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1D87C-629F-4351-8EF5-BC7FD748F862}" type="slidenum">
              <a:rPr lang="de-DE" smtClean="0"/>
              <a:t>11</a:t>
            </a:fld>
            <a:endParaRPr lang="de-DE" dirty="0"/>
          </a:p>
        </p:txBody>
      </p:sp>
      <p:pic>
        <p:nvPicPr>
          <p:cNvPr id="8" name="Grafik 7" descr="Ein Bild, das Text, Whiteboard enthält.&#10;&#10;Automatisch generierte Beschreibung">
            <a:extLst>
              <a:ext uri="{FF2B5EF4-FFF2-40B4-BE49-F238E27FC236}">
                <a16:creationId xmlns:a16="http://schemas.microsoft.com/office/drawing/2014/main" xmlns="" id="{842A4046-954C-4EB4-92BE-D3DF3C16F6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820" y="0"/>
            <a:ext cx="5332624" cy="685800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xmlns="" id="{3450E4D6-84AD-492B-854D-6BD12FEE9F58}"/>
              </a:ext>
            </a:extLst>
          </p:cNvPr>
          <p:cNvSpPr txBox="1"/>
          <p:nvPr/>
        </p:nvSpPr>
        <p:spPr>
          <a:xfrm>
            <a:off x="4614204" y="150617"/>
            <a:ext cx="37420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u="sng" dirty="0"/>
              <a:t>Fruchtholzschnitt am Spalier</a:t>
            </a:r>
          </a:p>
        </p:txBody>
      </p:sp>
      <p:sp>
        <p:nvSpPr>
          <p:cNvPr id="9" name="Ellipse 8"/>
          <p:cNvSpPr/>
          <p:nvPr/>
        </p:nvSpPr>
        <p:spPr>
          <a:xfrm>
            <a:off x="3724325" y="152704"/>
            <a:ext cx="476150" cy="467449"/>
          </a:xfrm>
          <a:prstGeom prst="ellipse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1.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3487820" y="2668000"/>
            <a:ext cx="16936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i="1" dirty="0"/>
              <a:t>Spalierobstgehölz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487820" y="5223093"/>
            <a:ext cx="16936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i="1" dirty="0"/>
              <a:t>Spalierobstgehölz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xmlns="" id="{980425F9-713B-48DC-AE51-BDEA6CB7D746}"/>
              </a:ext>
            </a:extLst>
          </p:cNvPr>
          <p:cNvSpPr txBox="1"/>
          <p:nvPr/>
        </p:nvSpPr>
        <p:spPr>
          <a:xfrm>
            <a:off x="4614204" y="3075056"/>
            <a:ext cx="51123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u="sng" dirty="0"/>
              <a:t>Fruchtholzschnitt am Busch</a:t>
            </a:r>
          </a:p>
          <a:p>
            <a:r>
              <a:rPr lang="de-DE" sz="2000" b="1" u="sng" dirty="0"/>
              <a:t>bzw. Halb – und Hochstamm</a:t>
            </a:r>
          </a:p>
        </p:txBody>
      </p:sp>
      <p:sp>
        <p:nvSpPr>
          <p:cNvPr id="11" name="Ellipse 10"/>
          <p:cNvSpPr/>
          <p:nvPr/>
        </p:nvSpPr>
        <p:spPr>
          <a:xfrm>
            <a:off x="3724325" y="3195274"/>
            <a:ext cx="476150" cy="467449"/>
          </a:xfrm>
          <a:prstGeom prst="ellipse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2.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xmlns="" id="{85B8EB0D-1829-42C3-B6FE-929443843962}"/>
              </a:ext>
            </a:extLst>
          </p:cNvPr>
          <p:cNvSpPr txBox="1"/>
          <p:nvPr/>
        </p:nvSpPr>
        <p:spPr>
          <a:xfrm>
            <a:off x="4334622" y="701344"/>
            <a:ext cx="4155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Wachstum durch ständigen Schnitt zügeln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Hohe Qualität der Frucht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xmlns="" id="{6BC08686-252D-4E61-BA47-6D54A604CA91}"/>
              </a:ext>
            </a:extLst>
          </p:cNvPr>
          <p:cNvSpPr txBox="1"/>
          <p:nvPr/>
        </p:nvSpPr>
        <p:spPr>
          <a:xfrm>
            <a:off x="4334622" y="3939540"/>
            <a:ext cx="38387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Nicht jeden Trieb einkürzen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Ständig neue Fruchtzweige auswählen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xmlns="" id="{7C0B14F3-1E23-46CB-AEF6-8701FF16FF88}"/>
              </a:ext>
            </a:extLst>
          </p:cNvPr>
          <p:cNvSpPr txBox="1"/>
          <p:nvPr/>
        </p:nvSpPr>
        <p:spPr>
          <a:xfrm>
            <a:off x="4330989" y="5949448"/>
            <a:ext cx="35474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abgetragene bogige Fruchtzweige vollständig entfernen, statt einkürzen</a:t>
            </a:r>
          </a:p>
        </p:txBody>
      </p:sp>
    </p:spTree>
    <p:extLst>
      <p:ext uri="{BB962C8B-B14F-4D97-AF65-F5344CB8AC3E}">
        <p14:creationId xmlns:p14="http://schemas.microsoft.com/office/powerpoint/2010/main" val="75469805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C87EE07A-2BBD-45E8-89E7-4714D25CC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C5B25-7A43-43C2-B688-EA5F14A79C6D}" type="datetime1">
              <a:rPr lang="de-DE" smtClean="0"/>
              <a:t>04.11.2019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1143000" y="6355447"/>
            <a:ext cx="2895600" cy="365125"/>
          </a:xfrm>
        </p:spPr>
        <p:txBody>
          <a:bodyPr/>
          <a:lstStyle/>
          <a:p>
            <a:r>
              <a:rPr lang="de-DE" b="1" i="1" dirty="0"/>
              <a:t>Günter Steinkampf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1D87C-629F-4351-8EF5-BC7FD748F862}" type="slidenum">
              <a:rPr lang="de-DE" smtClean="0"/>
              <a:t>12</a:t>
            </a:fld>
            <a:endParaRPr lang="de-DE" dirty="0"/>
          </a:p>
        </p:txBody>
      </p:sp>
      <p:pic>
        <p:nvPicPr>
          <p:cNvPr id="9" name="Grafik 8" descr="Ein Bild, das Zeichnung, weiß, Kühlschrank enthält.&#10;&#10;Automatisch generierte Beschreibung">
            <a:extLst>
              <a:ext uri="{FF2B5EF4-FFF2-40B4-BE49-F238E27FC236}">
                <a16:creationId xmlns:a16="http://schemas.microsoft.com/office/drawing/2014/main" xmlns="" id="{EC04AA01-0E49-43A4-9783-5D1A07B36C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392" y="0"/>
            <a:ext cx="5096916" cy="6858000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xmlns="" id="{6CB433DC-F560-4F19-97AF-80AEE4CF2620}"/>
              </a:ext>
            </a:extLst>
          </p:cNvPr>
          <p:cNvSpPr txBox="1"/>
          <p:nvPr/>
        </p:nvSpPr>
        <p:spPr>
          <a:xfrm>
            <a:off x="3695392" y="136523"/>
            <a:ext cx="50969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u="sng" dirty="0"/>
              <a:t>Richtiger Zweigschnitt bei Obstgehölzen und Rosen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xmlns="" id="{5BEC3645-C75A-4775-8DE5-399A01076849}"/>
              </a:ext>
            </a:extLst>
          </p:cNvPr>
          <p:cNvSpPr txBox="1"/>
          <p:nvPr/>
        </p:nvSpPr>
        <p:spPr>
          <a:xfrm>
            <a:off x="4395875" y="1434905"/>
            <a:ext cx="921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zu nahe </a:t>
            </a:r>
          </a:p>
          <a:p>
            <a:r>
              <a:rPr lang="de-DE" sz="1600" dirty="0"/>
              <a:t>an der </a:t>
            </a:r>
          </a:p>
          <a:p>
            <a:r>
              <a:rPr lang="de-DE" sz="1600" dirty="0"/>
              <a:t>Knospe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xmlns="" id="{B52C2A79-5145-4A91-A00E-4B04F05340C8}"/>
              </a:ext>
            </a:extLst>
          </p:cNvPr>
          <p:cNvSpPr txBox="1"/>
          <p:nvPr/>
        </p:nvSpPr>
        <p:spPr>
          <a:xfrm>
            <a:off x="5426194" y="1406770"/>
            <a:ext cx="817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zu weit</a:t>
            </a:r>
          </a:p>
          <a:p>
            <a:r>
              <a:rPr lang="de-DE" sz="1600" dirty="0"/>
              <a:t>ab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xmlns="" id="{5FA23E70-3CD2-4B52-B174-E20D5A22A54D}"/>
              </a:ext>
            </a:extLst>
          </p:cNvPr>
          <p:cNvSpPr txBox="1"/>
          <p:nvPr/>
        </p:nvSpPr>
        <p:spPr>
          <a:xfrm>
            <a:off x="6400103" y="1681127"/>
            <a:ext cx="1296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Schrägung</a:t>
            </a:r>
          </a:p>
          <a:p>
            <a:r>
              <a:rPr lang="de-DE" sz="1600" dirty="0"/>
              <a:t>falsch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xmlns="" id="{5FEB2768-22EA-4FE4-846F-E272EE4917AA}"/>
              </a:ext>
            </a:extLst>
          </p:cNvPr>
          <p:cNvSpPr txBox="1"/>
          <p:nvPr/>
        </p:nvSpPr>
        <p:spPr>
          <a:xfrm>
            <a:off x="7620000" y="1804237"/>
            <a:ext cx="8176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u="sng" dirty="0"/>
              <a:t>Richtig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xmlns="" id="{FD108705-E962-43FB-86FD-A70FEE555B08}"/>
              </a:ext>
            </a:extLst>
          </p:cNvPr>
          <p:cNvSpPr txBox="1"/>
          <p:nvPr/>
        </p:nvSpPr>
        <p:spPr>
          <a:xfrm>
            <a:off x="4572000" y="4881024"/>
            <a:ext cx="36367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Messer und Schere müssen scharf sein, damit das Holz, bzw. die Rinde nicht gerissen wird.</a:t>
            </a:r>
          </a:p>
        </p:txBody>
      </p:sp>
    </p:spTree>
    <p:extLst>
      <p:ext uri="{BB962C8B-B14F-4D97-AF65-F5344CB8AC3E}">
        <p14:creationId xmlns:p14="http://schemas.microsoft.com/office/powerpoint/2010/main" val="418919453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C87EE07A-2BBD-45E8-89E7-4714D25CC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C5B25-7A43-43C2-B688-EA5F14A79C6D}" type="datetime1">
              <a:rPr lang="de-DE" smtClean="0"/>
              <a:t>04.11.2019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1143000" y="6355447"/>
            <a:ext cx="2895600" cy="365125"/>
          </a:xfrm>
        </p:spPr>
        <p:txBody>
          <a:bodyPr/>
          <a:lstStyle/>
          <a:p>
            <a:r>
              <a:rPr lang="de-DE" b="1" i="1" dirty="0"/>
              <a:t>Günter Steinkampf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1D87C-629F-4351-8EF5-BC7FD748F862}" type="slidenum">
              <a:rPr lang="de-DE" smtClean="0"/>
              <a:t>13</a:t>
            </a:fld>
            <a:endParaRPr lang="de-DE" dirty="0"/>
          </a:p>
        </p:txBody>
      </p:sp>
      <p:pic>
        <p:nvPicPr>
          <p:cNvPr id="9" name="Grafik 8" descr="Ein Bild, das Text, Zeichnung enthält.&#10;&#10;Automatisch generierte Beschreibung">
            <a:extLst>
              <a:ext uri="{FF2B5EF4-FFF2-40B4-BE49-F238E27FC236}">
                <a16:creationId xmlns:a16="http://schemas.microsoft.com/office/drawing/2014/main" xmlns="" id="{7C528AEF-A888-4580-8E90-14C3AB900C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788" y="0"/>
            <a:ext cx="5271062" cy="685800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xmlns="" id="{C752FFAA-64C1-4E1E-B645-9CD3ED65AA7A}"/>
              </a:ext>
            </a:extLst>
          </p:cNvPr>
          <p:cNvSpPr txBox="1"/>
          <p:nvPr/>
        </p:nvSpPr>
        <p:spPr>
          <a:xfrm>
            <a:off x="3633788" y="47578"/>
            <a:ext cx="52710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u="sng" dirty="0"/>
              <a:t>Form der Veredlung von Gehölzen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138209" y="1051100"/>
            <a:ext cx="12495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i="1" dirty="0">
                <a:solidFill>
                  <a:schemeClr val="tx2"/>
                </a:solidFill>
              </a:rPr>
              <a:t>Pfropfung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6897159" y="1839355"/>
            <a:ext cx="10089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i="1" dirty="0">
                <a:solidFill>
                  <a:srgbClr val="00B050"/>
                </a:solidFill>
              </a:rPr>
              <a:t>Edelreis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4572000" y="4747564"/>
            <a:ext cx="1244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i="1" dirty="0">
                <a:solidFill>
                  <a:schemeClr val="accent6">
                    <a:lumMod val="50000"/>
                  </a:schemeClr>
                </a:solidFill>
              </a:rPr>
              <a:t>Unterlage</a:t>
            </a:r>
          </a:p>
        </p:txBody>
      </p:sp>
    </p:spTree>
    <p:extLst>
      <p:ext uri="{BB962C8B-B14F-4D97-AF65-F5344CB8AC3E}">
        <p14:creationId xmlns:p14="http://schemas.microsoft.com/office/powerpoint/2010/main" val="129831593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0B53A843-2D18-4114-9281-B7B8CA177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A7411-22C0-41CA-828D-FBC140634796}" type="datetime1">
              <a:rPr lang="de-DE" smtClean="0"/>
              <a:t>04.11.2019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1066800" y="6356351"/>
            <a:ext cx="2895600" cy="365125"/>
          </a:xfrm>
        </p:spPr>
        <p:txBody>
          <a:bodyPr/>
          <a:lstStyle/>
          <a:p>
            <a:r>
              <a:rPr lang="de-DE" b="1" i="1" dirty="0"/>
              <a:t>Günter Steinkampf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1D87C-629F-4351-8EF5-BC7FD748F862}" type="slidenum">
              <a:rPr lang="de-DE" smtClean="0"/>
              <a:t>14</a:t>
            </a:fld>
            <a:endParaRPr lang="de-DE" dirty="0"/>
          </a:p>
        </p:txBody>
      </p:sp>
      <p:pic>
        <p:nvPicPr>
          <p:cNvPr id="9" name="Grafik 8" descr="Ein Bild, das Text, Zeichnung enthält.&#10;&#10;Automatisch generierte Beschreibung">
            <a:extLst>
              <a:ext uri="{FF2B5EF4-FFF2-40B4-BE49-F238E27FC236}">
                <a16:creationId xmlns:a16="http://schemas.microsoft.com/office/drawing/2014/main" xmlns="" id="{FE82C118-20A8-4EEB-964A-FA49C3106C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013" y="0"/>
            <a:ext cx="5245634" cy="685800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5544269" y="987493"/>
            <a:ext cx="1008931" cy="4001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2000" b="1" i="1" dirty="0">
                <a:solidFill>
                  <a:srgbClr val="00B050"/>
                </a:solidFill>
              </a:rPr>
              <a:t>Edelreis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6553200" y="3228945"/>
            <a:ext cx="1249573" cy="4001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2000" b="1" i="1" dirty="0">
                <a:solidFill>
                  <a:schemeClr val="tx2"/>
                </a:solidFill>
              </a:rPr>
              <a:t>Pfropfung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3949778" y="3286948"/>
            <a:ext cx="1244443" cy="4001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2000" b="1" i="1" dirty="0">
                <a:solidFill>
                  <a:schemeClr val="accent6">
                    <a:lumMod val="50000"/>
                  </a:schemeClr>
                </a:solidFill>
              </a:rPr>
              <a:t>Unterlage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xmlns="" id="{29E509AF-2042-4ED1-BCE3-C5FDB0C52E79}"/>
              </a:ext>
            </a:extLst>
          </p:cNvPr>
          <p:cNvSpPr txBox="1"/>
          <p:nvPr/>
        </p:nvSpPr>
        <p:spPr>
          <a:xfrm>
            <a:off x="3617013" y="460773"/>
            <a:ext cx="5245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u="sng" dirty="0"/>
              <a:t>Geißfußpfropfung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xmlns="" id="{68D2C6E7-18BE-40CD-8F94-EA647BAC40AC}"/>
              </a:ext>
            </a:extLst>
          </p:cNvPr>
          <p:cNvSpPr txBox="1"/>
          <p:nvPr/>
        </p:nvSpPr>
        <p:spPr>
          <a:xfrm>
            <a:off x="3617013" y="136523"/>
            <a:ext cx="5245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u="sng" dirty="0"/>
              <a:t>Formen der Veredlung von Gehölzen </a:t>
            </a:r>
          </a:p>
        </p:txBody>
      </p:sp>
    </p:spTree>
    <p:extLst>
      <p:ext uri="{BB962C8B-B14F-4D97-AF65-F5344CB8AC3E}">
        <p14:creationId xmlns:p14="http://schemas.microsoft.com/office/powerpoint/2010/main" val="13186896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47D047AE-F7E8-497F-8466-7F6A4AE43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F253-E757-4387-AD29-8378B6F16FFF}" type="datetime1">
              <a:rPr lang="de-DE" smtClean="0"/>
              <a:t>04.11.2019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1066800" y="6355447"/>
            <a:ext cx="2895600" cy="365125"/>
          </a:xfrm>
        </p:spPr>
        <p:txBody>
          <a:bodyPr/>
          <a:lstStyle/>
          <a:p>
            <a:r>
              <a:rPr lang="de-DE" b="1" i="1" dirty="0"/>
              <a:t>Günter Steinkampf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1D87C-629F-4351-8EF5-BC7FD748F862}" type="slidenum">
              <a:rPr lang="de-DE" smtClean="0"/>
              <a:t>15</a:t>
            </a:fld>
            <a:endParaRPr lang="de-DE" dirty="0"/>
          </a:p>
        </p:txBody>
      </p:sp>
      <p:pic>
        <p:nvPicPr>
          <p:cNvPr id="8" name="Grafik 7" descr="Ein Bild, das Spiel, Zeichnung enthält.&#10;&#10;Automatisch generierte Beschreibung">
            <a:extLst>
              <a:ext uri="{FF2B5EF4-FFF2-40B4-BE49-F238E27FC236}">
                <a16:creationId xmlns:a16="http://schemas.microsoft.com/office/drawing/2014/main" xmlns="" id="{E0E6A164-4EEB-4B7D-899E-9031CC50CC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700" y="0"/>
            <a:ext cx="5315946" cy="685800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xmlns="" id="{A6247E02-6771-41C3-91BE-8F2F599E3C2B}"/>
              </a:ext>
            </a:extLst>
          </p:cNvPr>
          <p:cNvSpPr txBox="1"/>
          <p:nvPr/>
        </p:nvSpPr>
        <p:spPr>
          <a:xfrm>
            <a:off x="3546700" y="323557"/>
            <a:ext cx="53159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u="sng" dirty="0"/>
              <a:t>Doppelgeißfußpfropfung </a:t>
            </a:r>
          </a:p>
          <a:p>
            <a:pPr algn="ctr"/>
            <a:r>
              <a:rPr lang="de-DE" sz="2000" b="1" u="sng" dirty="0"/>
              <a:t>bei </a:t>
            </a:r>
            <a:r>
              <a:rPr lang="de-DE" sz="2000" b="1" u="sng" dirty="0" err="1"/>
              <a:t>Umveredlung</a:t>
            </a:r>
            <a:r>
              <a:rPr lang="de-DE" sz="2000" b="1" u="sng" dirty="0"/>
              <a:t> von Obstgehölzen</a:t>
            </a:r>
          </a:p>
        </p:txBody>
      </p:sp>
      <p:cxnSp>
        <p:nvCxnSpPr>
          <p:cNvPr id="7" name="Gerade Verbindung mit Pfeil 6"/>
          <p:cNvCxnSpPr/>
          <p:nvPr/>
        </p:nvCxnSpPr>
        <p:spPr>
          <a:xfrm>
            <a:off x="4998710" y="1600242"/>
            <a:ext cx="1083734" cy="1128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xmlns="" id="{EE4999CA-964A-4A5A-B3E1-03E2688E98B6}"/>
              </a:ext>
            </a:extLst>
          </p:cNvPr>
          <p:cNvSpPr txBox="1"/>
          <p:nvPr/>
        </p:nvSpPr>
        <p:spPr>
          <a:xfrm>
            <a:off x="3800483" y="1288821"/>
            <a:ext cx="2178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CC0000"/>
                </a:solidFill>
              </a:rPr>
              <a:t>Schutzbügel</a:t>
            </a:r>
          </a:p>
          <a:p>
            <a:r>
              <a:rPr lang="de-DE" sz="1600" dirty="0">
                <a:solidFill>
                  <a:srgbClr val="CC0000"/>
                </a:solidFill>
              </a:rPr>
              <a:t>Vogelschutz</a:t>
            </a:r>
          </a:p>
        </p:txBody>
      </p:sp>
    </p:spTree>
    <p:extLst>
      <p:ext uri="{BB962C8B-B14F-4D97-AF65-F5344CB8AC3E}">
        <p14:creationId xmlns:p14="http://schemas.microsoft.com/office/powerpoint/2010/main" val="45985517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8C28DB1F-01EE-4B40-A6EA-903618327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39E56-DD8B-493D-AE73-FC02D94A8CEF}" type="datetime1">
              <a:rPr lang="de-DE" smtClean="0"/>
              <a:t>04.11.2019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1046921" y="6356352"/>
            <a:ext cx="2895600" cy="365125"/>
          </a:xfrm>
        </p:spPr>
        <p:txBody>
          <a:bodyPr/>
          <a:lstStyle/>
          <a:p>
            <a:r>
              <a:rPr lang="de-DE" b="1" i="1" dirty="0"/>
              <a:t>Günter Steinkampf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1D87C-629F-4351-8EF5-BC7FD748F862}" type="slidenum">
              <a:rPr lang="de-DE" smtClean="0"/>
              <a:t>16</a:t>
            </a:fld>
            <a:endParaRPr lang="de-DE" dirty="0"/>
          </a:p>
        </p:txBody>
      </p:sp>
      <p:pic>
        <p:nvPicPr>
          <p:cNvPr id="15" name="Grafik 14" descr="Ein Bild, das Tisch, Gruppe, weiß, Skifahren enthält.&#10;&#10;Automatisch generierte Beschreibung">
            <a:extLst>
              <a:ext uri="{FF2B5EF4-FFF2-40B4-BE49-F238E27FC236}">
                <a16:creationId xmlns:a16="http://schemas.microsoft.com/office/drawing/2014/main" xmlns="" id="{1261B45B-CDC1-4620-9EFF-45AFD9DA96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215" y="0"/>
            <a:ext cx="5331431" cy="6858000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3452694" y="136523"/>
            <a:ext cx="5221111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2000" b="1" u="sng" dirty="0">
                <a:latin typeface="Comic Sans MS" panose="030F0702030302020204" pitchFamily="66" charset="0"/>
              </a:rPr>
              <a:t>Form der Veredlung von Gehölzen</a:t>
            </a:r>
          </a:p>
          <a:p>
            <a:pPr algn="ctr"/>
            <a:r>
              <a:rPr lang="de-DE" sz="2000" b="1" u="sng" dirty="0">
                <a:latin typeface="Comic Sans MS" panose="030F0702030302020204" pitchFamily="66" charset="0"/>
              </a:rPr>
              <a:t>Pfropfen hinter die Rinde</a:t>
            </a:r>
          </a:p>
        </p:txBody>
      </p:sp>
      <p:cxnSp>
        <p:nvCxnSpPr>
          <p:cNvPr id="9" name="Gerade Verbindung mit Pfeil 8"/>
          <p:cNvCxnSpPr/>
          <p:nvPr/>
        </p:nvCxnSpPr>
        <p:spPr>
          <a:xfrm flipH="1" flipV="1">
            <a:off x="7227327" y="4617112"/>
            <a:ext cx="406400" cy="24835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>
          <a:xfrm>
            <a:off x="7343512" y="4865467"/>
            <a:ext cx="15191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i="1" dirty="0">
                <a:solidFill>
                  <a:srgbClr val="0070C0"/>
                </a:solidFill>
              </a:rPr>
              <a:t>Veredlung mit </a:t>
            </a:r>
          </a:p>
          <a:p>
            <a:r>
              <a:rPr lang="de-DE" sz="1600" b="1" i="1" dirty="0">
                <a:solidFill>
                  <a:srgbClr val="0070C0"/>
                </a:solidFill>
              </a:rPr>
              <a:t>Bast verbunden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4415071" y="3200348"/>
            <a:ext cx="1648178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600" b="1" i="1" dirty="0"/>
              <a:t>An der Unterlage</a:t>
            </a:r>
          </a:p>
          <a:p>
            <a:pPr algn="ctr"/>
            <a:r>
              <a:rPr lang="de-DE" sz="1600" b="1" i="1" dirty="0"/>
              <a:t>Rindenlappen </a:t>
            </a:r>
          </a:p>
          <a:p>
            <a:pPr algn="ctr"/>
            <a:r>
              <a:rPr lang="de-DE" sz="1600" b="1" i="1" dirty="0"/>
              <a:t>gelöst</a:t>
            </a:r>
          </a:p>
        </p:txBody>
      </p:sp>
      <p:sp>
        <p:nvSpPr>
          <p:cNvPr id="4" name="Rechteck 3"/>
          <p:cNvSpPr/>
          <p:nvPr/>
        </p:nvSpPr>
        <p:spPr>
          <a:xfrm>
            <a:off x="3628631" y="2438373"/>
            <a:ext cx="1512055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de-DE" sz="1600" b="1" i="1" dirty="0">
                <a:solidFill>
                  <a:srgbClr val="00B050"/>
                </a:solidFill>
              </a:rPr>
              <a:t>Edelreis</a:t>
            </a:r>
          </a:p>
          <a:p>
            <a:pPr algn="ctr"/>
            <a:r>
              <a:rPr lang="de-DE" sz="1600" b="1" i="1" dirty="0">
                <a:solidFill>
                  <a:srgbClr val="00B050"/>
                </a:solidFill>
              </a:rPr>
              <a:t>zugeschnitten</a:t>
            </a:r>
            <a:endParaRPr lang="de-DE" sz="1600" dirty="0"/>
          </a:p>
        </p:txBody>
      </p:sp>
      <p:sp>
        <p:nvSpPr>
          <p:cNvPr id="6" name="Rechteck 5"/>
          <p:cNvSpPr/>
          <p:nvPr/>
        </p:nvSpPr>
        <p:spPr>
          <a:xfrm>
            <a:off x="5560627" y="2265158"/>
            <a:ext cx="1666700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de-DE" sz="1600" b="1" i="1" dirty="0">
                <a:solidFill>
                  <a:srgbClr val="00B050"/>
                </a:solidFill>
              </a:rPr>
              <a:t>Edelreis hinter die Rinde geschoben</a:t>
            </a:r>
            <a:endParaRPr lang="de-DE" sz="1600" dirty="0"/>
          </a:p>
        </p:txBody>
      </p:sp>
      <p:sp>
        <p:nvSpPr>
          <p:cNvPr id="10" name="Textfeld 9"/>
          <p:cNvSpPr txBox="1"/>
          <p:nvPr/>
        </p:nvSpPr>
        <p:spPr>
          <a:xfrm>
            <a:off x="7297692" y="2295230"/>
            <a:ext cx="1152483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solidFill>
                  <a:srgbClr val="0070C0"/>
                </a:solidFill>
              </a:rPr>
              <a:t>Veredlung</a:t>
            </a:r>
          </a:p>
          <a:p>
            <a:pPr algn="ctr"/>
            <a:r>
              <a:rPr lang="de-DE" sz="1600" dirty="0">
                <a:solidFill>
                  <a:srgbClr val="0070C0"/>
                </a:solidFill>
              </a:rPr>
              <a:t>mit Bast verbunden</a:t>
            </a:r>
          </a:p>
        </p:txBody>
      </p:sp>
    </p:spTree>
    <p:extLst>
      <p:ext uri="{BB962C8B-B14F-4D97-AF65-F5344CB8AC3E}">
        <p14:creationId xmlns:p14="http://schemas.microsoft.com/office/powerpoint/2010/main" val="100124117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D5502A3C-F24F-4933-8B0F-CE6B38840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0A566-0C73-4B56-844C-C20518AB737A}" type="datetime1">
              <a:rPr lang="de-DE" smtClean="0"/>
              <a:t>04.11.2019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1056861" y="6356351"/>
            <a:ext cx="2895600" cy="365125"/>
          </a:xfrm>
        </p:spPr>
        <p:txBody>
          <a:bodyPr/>
          <a:lstStyle/>
          <a:p>
            <a:r>
              <a:rPr lang="de-DE" b="1" i="1" dirty="0"/>
              <a:t>Günter Steinkampf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1D87C-629F-4351-8EF5-BC7FD748F862}" type="slidenum">
              <a:rPr lang="de-DE" smtClean="0"/>
              <a:t>17</a:t>
            </a:fld>
            <a:endParaRPr lang="de-DE" dirty="0"/>
          </a:p>
        </p:txBody>
      </p:sp>
      <p:pic>
        <p:nvPicPr>
          <p:cNvPr id="6" name="Grafik 5" descr="Ein Bild, das Text, Whiteboard, Zeichnung, Wasser enthält.&#10;&#10;Automatisch generierte Beschreibung">
            <a:extLst>
              <a:ext uri="{FF2B5EF4-FFF2-40B4-BE49-F238E27FC236}">
                <a16:creationId xmlns:a16="http://schemas.microsoft.com/office/drawing/2014/main" xmlns="" id="{4B47A45F-3729-45BC-8576-34B2F52B01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854" y="18566"/>
            <a:ext cx="5320703" cy="685800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xmlns="" id="{6EE29CA7-6F1D-428E-96F8-4A7B83FCB262}"/>
              </a:ext>
            </a:extLst>
          </p:cNvPr>
          <p:cNvSpPr txBox="1"/>
          <p:nvPr/>
        </p:nvSpPr>
        <p:spPr>
          <a:xfrm>
            <a:off x="3545058" y="136523"/>
            <a:ext cx="53175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u="sng" dirty="0"/>
              <a:t>Formen der Veredlung von Gehölzen</a:t>
            </a:r>
          </a:p>
          <a:p>
            <a:pPr algn="ctr"/>
            <a:r>
              <a:rPr lang="de-DE" sz="2000" b="1" u="sng" dirty="0"/>
              <a:t>Okulation (Augenpfropfung)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xmlns="" id="{5226ADC9-22B0-4D67-BDAE-4690C25A5068}"/>
              </a:ext>
            </a:extLst>
          </p:cNvPr>
          <p:cNvSpPr txBox="1"/>
          <p:nvPr/>
        </p:nvSpPr>
        <p:spPr>
          <a:xfrm>
            <a:off x="3952461" y="1913206"/>
            <a:ext cx="1209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00B050"/>
                </a:solidFill>
              </a:rPr>
              <a:t>Unterlagen-</a:t>
            </a:r>
          </a:p>
          <a:p>
            <a:r>
              <a:rPr lang="de-DE" sz="1600" dirty="0">
                <a:solidFill>
                  <a:srgbClr val="00B050"/>
                </a:solidFill>
              </a:rPr>
              <a:t>schnitt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xmlns="" id="{1B4110F6-ACDF-4FCD-A31B-6DC996319A22}"/>
              </a:ext>
            </a:extLst>
          </p:cNvPr>
          <p:cNvSpPr txBox="1"/>
          <p:nvPr/>
        </p:nvSpPr>
        <p:spPr>
          <a:xfrm>
            <a:off x="4853354" y="2497981"/>
            <a:ext cx="9566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C00000"/>
                </a:solidFill>
              </a:rPr>
              <a:t>gelöstes</a:t>
            </a:r>
          </a:p>
          <a:p>
            <a:r>
              <a:rPr lang="de-DE" sz="1600" dirty="0">
                <a:solidFill>
                  <a:srgbClr val="C00000"/>
                </a:solidFill>
              </a:rPr>
              <a:t>Auge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xmlns="" id="{ACB2008C-A298-4AAE-AF38-A6D594DEBD8C}"/>
              </a:ext>
            </a:extLst>
          </p:cNvPr>
          <p:cNvSpPr txBox="1"/>
          <p:nvPr/>
        </p:nvSpPr>
        <p:spPr>
          <a:xfrm>
            <a:off x="5310451" y="1374597"/>
            <a:ext cx="16004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solidFill>
                  <a:srgbClr val="C00000"/>
                </a:solidFill>
              </a:rPr>
              <a:t>Einschieben</a:t>
            </a:r>
          </a:p>
          <a:p>
            <a:pPr algn="ctr"/>
            <a:r>
              <a:rPr lang="de-DE" sz="1600" dirty="0">
                <a:solidFill>
                  <a:srgbClr val="C00000"/>
                </a:solidFill>
              </a:rPr>
              <a:t>des Auges</a:t>
            </a:r>
          </a:p>
          <a:p>
            <a:pPr algn="ctr"/>
            <a:r>
              <a:rPr lang="de-DE" sz="1600" dirty="0">
                <a:solidFill>
                  <a:srgbClr val="C00000"/>
                </a:solidFill>
              </a:rPr>
              <a:t>hinter die </a:t>
            </a:r>
          </a:p>
          <a:p>
            <a:pPr algn="ctr"/>
            <a:r>
              <a:rPr lang="de-DE" sz="1600" dirty="0">
                <a:solidFill>
                  <a:srgbClr val="C00000"/>
                </a:solidFill>
              </a:rPr>
              <a:t>Rinde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xmlns="" id="{B237A899-C203-4AAF-A6FC-230538EE4511}"/>
              </a:ext>
            </a:extLst>
          </p:cNvPr>
          <p:cNvSpPr txBox="1"/>
          <p:nvPr/>
        </p:nvSpPr>
        <p:spPr>
          <a:xfrm>
            <a:off x="6927676" y="2021598"/>
            <a:ext cx="16004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00B050"/>
                </a:solidFill>
              </a:rPr>
              <a:t>Bastverband</a:t>
            </a:r>
          </a:p>
        </p:txBody>
      </p:sp>
    </p:spTree>
    <p:extLst>
      <p:ext uri="{BB962C8B-B14F-4D97-AF65-F5344CB8AC3E}">
        <p14:creationId xmlns:p14="http://schemas.microsoft.com/office/powerpoint/2010/main" val="180274315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AC383F4D-3512-4CFC-ADEC-740BD178D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6FB5-1AF7-4182-9EFB-28478A03D2D9}" type="datetime1">
              <a:rPr lang="de-DE" smtClean="0"/>
              <a:pPr/>
              <a:t>04.11.2019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1073426" y="6356352"/>
            <a:ext cx="2895600" cy="365125"/>
          </a:xfrm>
        </p:spPr>
        <p:txBody>
          <a:bodyPr/>
          <a:lstStyle/>
          <a:p>
            <a:r>
              <a:rPr lang="de-DE" b="1" i="1" dirty="0"/>
              <a:t>Günter Steinkampf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1D87C-629F-4351-8EF5-BC7FD748F862}" type="slidenum">
              <a:rPr lang="de-DE" smtClean="0"/>
              <a:pPr/>
              <a:t>18</a:t>
            </a:fld>
            <a:endParaRPr lang="de-DE" dirty="0"/>
          </a:p>
        </p:txBody>
      </p:sp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xmlns="" id="{6A7AD4E1-7366-4532-9CCF-0C6EFEE67B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148" y="1448410"/>
            <a:ext cx="8018401" cy="4862222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xmlns="" id="{83E02390-B791-495E-8D3E-9649ED0C86F9}"/>
              </a:ext>
            </a:extLst>
          </p:cNvPr>
          <p:cNvSpPr txBox="1"/>
          <p:nvPr/>
        </p:nvSpPr>
        <p:spPr>
          <a:xfrm>
            <a:off x="3261769" y="1364861"/>
            <a:ext cx="50522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Rhododendron </a:t>
            </a:r>
            <a:r>
              <a:rPr lang="de-DE" sz="1400" dirty="0" err="1"/>
              <a:t>yakushimanum</a:t>
            </a:r>
            <a:endParaRPr lang="de-DE" sz="14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xmlns="" id="{ED077B82-EC12-461F-AAD7-549B99ED2E04}"/>
              </a:ext>
            </a:extLst>
          </p:cNvPr>
          <p:cNvSpPr txBox="1"/>
          <p:nvPr/>
        </p:nvSpPr>
        <p:spPr>
          <a:xfrm>
            <a:off x="3261769" y="2644726"/>
            <a:ext cx="47970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Philadelphus (falscher Jasmin)</a:t>
            </a:r>
          </a:p>
        </p:txBody>
      </p:sp>
    </p:spTree>
    <p:extLst>
      <p:ext uri="{BB962C8B-B14F-4D97-AF65-F5344CB8AC3E}">
        <p14:creationId xmlns:p14="http://schemas.microsoft.com/office/powerpoint/2010/main" val="208736406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BE9A5F1D-7562-410E-B6AD-A8248BEBA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86D66-3D5B-48EE-AE1D-2A54E54EE761}" type="datetime1">
              <a:rPr lang="de-DE" smtClean="0"/>
              <a:t>04.11.2019</a:t>
            </a:fld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xmlns="" id="{EDE7AAF0-95E6-4EDE-9F2E-CC86EC2D19CA}"/>
              </a:ext>
            </a:extLst>
          </p:cNvPr>
          <p:cNvSpPr txBox="1"/>
          <p:nvPr/>
        </p:nvSpPr>
        <p:spPr>
          <a:xfrm>
            <a:off x="178904" y="2886606"/>
            <a:ext cx="85078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b="1" i="1" dirty="0">
                <a:latin typeface="AdriaDB" panose="00000400000000000000" pitchFamily="2" charset="0"/>
              </a:rPr>
              <a:t>Ich Danke Ihnen</a:t>
            </a:r>
          </a:p>
          <a:p>
            <a:pPr algn="ctr"/>
            <a:r>
              <a:rPr lang="de-DE" sz="4400" b="1" i="1" dirty="0">
                <a:latin typeface="AdriaDB" panose="00000400000000000000" pitchFamily="2" charset="0"/>
              </a:rPr>
              <a:t>Für Ihre Aufmerksamkeit!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045028" y="6356352"/>
            <a:ext cx="2895600" cy="365125"/>
          </a:xfrm>
        </p:spPr>
        <p:txBody>
          <a:bodyPr/>
          <a:lstStyle/>
          <a:p>
            <a:r>
              <a:rPr lang="de-DE" b="1" dirty="0"/>
              <a:t>Günter Steinkampf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1D87C-629F-4351-8EF5-BC7FD748F862}" type="slidenum">
              <a:rPr lang="de-DE" smtClean="0"/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893874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6">
            <a:extLst>
              <a:ext uri="{FF2B5EF4-FFF2-40B4-BE49-F238E27FC236}">
                <a16:creationId xmlns:a16="http://schemas.microsoft.com/office/drawing/2014/main" xmlns="" id="{10F551E7-FD38-41DD-BCC7-21E9499F4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1F0D3-EB39-4456-8816-E4496017E18D}" type="datetime1">
              <a:rPr lang="de-DE" smtClean="0"/>
              <a:t>04.11.2019</a:t>
            </a:fld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1143000" y="6371539"/>
            <a:ext cx="2895600" cy="365125"/>
          </a:xfrm>
        </p:spPr>
        <p:txBody>
          <a:bodyPr/>
          <a:lstStyle/>
          <a:p>
            <a:r>
              <a:rPr lang="de-DE" b="1" i="1" dirty="0"/>
              <a:t>Günter Steinkampf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1D87C-629F-4351-8EF5-BC7FD748F862}" type="slidenum">
              <a:rPr lang="de-DE" smtClean="0"/>
              <a:t>2</a:t>
            </a:fld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xmlns="" id="{71E94AC2-4026-46F3-B380-FF57717F579E}"/>
              </a:ext>
            </a:extLst>
          </p:cNvPr>
          <p:cNvSpPr txBox="1"/>
          <p:nvPr/>
        </p:nvSpPr>
        <p:spPr>
          <a:xfrm>
            <a:off x="3158196" y="483074"/>
            <a:ext cx="56552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u="sng" dirty="0"/>
              <a:t>Erläuterungen zur Blattfolge Obstbaumschnitt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xmlns="" id="{744D0661-AF03-4DF6-9BA5-2DEA1D2266E8}"/>
              </a:ext>
            </a:extLst>
          </p:cNvPr>
          <p:cNvSpPr txBox="1"/>
          <p:nvPr/>
        </p:nvSpPr>
        <p:spPr>
          <a:xfrm>
            <a:off x="-1" y="1122118"/>
            <a:ext cx="9144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de-DE" sz="1600" dirty="0"/>
              <a:t>Pflanzschnitt 			(Erläuterung, Pflanzloch, Bodenansprüche, Baumpfahl)</a:t>
            </a:r>
          </a:p>
          <a:p>
            <a:pPr marL="342900" indent="-342900">
              <a:buAutoNum type="arabicPeriod"/>
            </a:pPr>
            <a:r>
              <a:rPr lang="de-DE" sz="1600" dirty="0"/>
              <a:t>Erziehungsschnitt			(Pflegearbeiten für 5-7 Jahre)</a:t>
            </a:r>
          </a:p>
          <a:p>
            <a:pPr marL="342900" indent="-342900">
              <a:buAutoNum type="arabicPeriod"/>
            </a:pPr>
            <a:r>
              <a:rPr lang="de-DE" sz="1600" dirty="0"/>
              <a:t>Sommerschnitt			(Pflege im Sommer)</a:t>
            </a:r>
          </a:p>
          <a:p>
            <a:pPr marL="342900" indent="-342900">
              <a:buAutoNum type="arabicPeriod"/>
            </a:pPr>
            <a:r>
              <a:rPr lang="de-DE" sz="1600" dirty="0"/>
              <a:t>Birnbaum Erziehungsschnitt		(Pflege Oktober – März)</a:t>
            </a:r>
          </a:p>
          <a:p>
            <a:pPr marL="342900" indent="-342900">
              <a:buAutoNum type="arabicPeriod"/>
            </a:pPr>
            <a:r>
              <a:rPr lang="de-DE" sz="1600" dirty="0"/>
              <a:t>Auslichtung im Winter		(Erhaltungsschnitt ab 7 Jahren)</a:t>
            </a:r>
          </a:p>
          <a:p>
            <a:pPr marL="342900" indent="-342900">
              <a:buAutoNum type="arabicPeriod"/>
            </a:pPr>
            <a:r>
              <a:rPr lang="de-DE" sz="1600" dirty="0"/>
              <a:t>Kernobstschnitt			(Erhaltung der </a:t>
            </a:r>
            <a:r>
              <a:rPr lang="de-DE" sz="1600" dirty="0" err="1"/>
              <a:t>Leitäste</a:t>
            </a:r>
            <a:r>
              <a:rPr lang="de-DE" sz="1600" dirty="0"/>
              <a:t>)</a:t>
            </a:r>
          </a:p>
          <a:p>
            <a:pPr marL="342900" indent="-342900">
              <a:buAutoNum type="arabicPeriod"/>
            </a:pPr>
            <a:r>
              <a:rPr lang="de-DE" sz="1600" dirty="0"/>
              <a:t>Anlage Spalierobst		(Voraussetzungen, Vorteile, Arbeitsaufwand)</a:t>
            </a:r>
          </a:p>
          <a:p>
            <a:pPr marL="342900" indent="-342900">
              <a:buAutoNum type="arabicPeriod"/>
            </a:pPr>
            <a:r>
              <a:rPr lang="de-DE" sz="1600" dirty="0"/>
              <a:t>Schnitt Obsthecke			(Jahrespflegearbeiten)</a:t>
            </a:r>
          </a:p>
          <a:p>
            <a:pPr marL="342900" indent="-342900">
              <a:buAutoNum type="arabicPeriod"/>
            </a:pPr>
            <a:r>
              <a:rPr lang="de-DE" sz="1600" dirty="0"/>
              <a:t>Fruchtholzschnitte		(Schnitttechnik, Knospenwahl)</a:t>
            </a:r>
          </a:p>
          <a:p>
            <a:pPr marL="342900" indent="-342900">
              <a:buAutoNum type="arabicPeriod"/>
            </a:pPr>
            <a:r>
              <a:rPr lang="de-DE" sz="1600" dirty="0"/>
              <a:t>Zweigschnitt			(Praxis jeder Schnittarbeit)</a:t>
            </a:r>
          </a:p>
          <a:p>
            <a:pPr marL="342900" indent="-342900">
              <a:buAutoNum type="arabicPeriod"/>
            </a:pPr>
            <a:r>
              <a:rPr lang="de-DE" sz="1600" dirty="0"/>
              <a:t>Formen der Veredlung		(</a:t>
            </a:r>
            <a:r>
              <a:rPr lang="de-DE" sz="1600" dirty="0" err="1"/>
              <a:t>Anplatten</a:t>
            </a:r>
            <a:r>
              <a:rPr lang="de-DE" sz="1600" dirty="0"/>
              <a:t>)</a:t>
            </a:r>
          </a:p>
          <a:p>
            <a:pPr marL="342900" indent="-342900">
              <a:buAutoNum type="arabicPeriod"/>
            </a:pPr>
            <a:r>
              <a:rPr lang="de-DE" sz="1600" dirty="0"/>
              <a:t>Geißfuß		</a:t>
            </a:r>
          </a:p>
          <a:p>
            <a:pPr marL="342900" indent="-342900">
              <a:buAutoNum type="arabicPeriod"/>
            </a:pPr>
            <a:r>
              <a:rPr lang="de-DE" sz="1600" dirty="0" err="1"/>
              <a:t>Umveredlungen</a:t>
            </a:r>
            <a:r>
              <a:rPr lang="de-DE" sz="1600" dirty="0"/>
              <a:t>			(Voraussetzungen einer </a:t>
            </a:r>
            <a:r>
              <a:rPr lang="de-DE" sz="1600" dirty="0" err="1"/>
              <a:t>Umveredlung</a:t>
            </a:r>
            <a:endParaRPr lang="de-DE" sz="1600" dirty="0"/>
          </a:p>
          <a:p>
            <a:pPr marL="342900" indent="-342900">
              <a:buAutoNum type="arabicPeriod"/>
            </a:pPr>
            <a:r>
              <a:rPr lang="de-DE" sz="1600" dirty="0" err="1"/>
              <a:t>Propfen</a:t>
            </a:r>
            <a:r>
              <a:rPr lang="de-DE" sz="1600" dirty="0"/>
              <a:t> hinter der Rinde	 	Schutz vor Anflug)</a:t>
            </a:r>
          </a:p>
          <a:p>
            <a:pPr marL="342900" indent="-342900">
              <a:buAutoNum type="arabicPeriod"/>
            </a:pPr>
            <a:r>
              <a:rPr lang="de-DE" sz="1600" dirty="0"/>
              <a:t>Okulation			(</a:t>
            </a:r>
            <a:r>
              <a:rPr lang="de-DE" sz="1600" dirty="0" err="1"/>
              <a:t>Augenpropfung</a:t>
            </a:r>
            <a:r>
              <a:rPr lang="de-DE" sz="1600" dirty="0"/>
              <a:t>)</a:t>
            </a:r>
          </a:p>
          <a:p>
            <a:pPr marL="342900" indent="-342900">
              <a:buAutoNum type="arabicPeriod"/>
            </a:pPr>
            <a:r>
              <a:rPr lang="de-DE" sz="1600" dirty="0"/>
              <a:t>Wuchshöhe nach Standjahren	Gedanken zur Gartenplanung)		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xmlns="" id="{AE65A538-8A68-4FB1-BBB1-4AB5E3BABFEA}"/>
              </a:ext>
            </a:extLst>
          </p:cNvPr>
          <p:cNvSpPr txBox="1"/>
          <p:nvPr/>
        </p:nvSpPr>
        <p:spPr>
          <a:xfrm>
            <a:off x="-1" y="5216562"/>
            <a:ext cx="9143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Die dargelegte Reihenfolge der Folien ist die Grundlage für begleitende Erläuterungen. Gleichlaufend bereite ich für die bildliche Darstellung praktische Schnittführungen an mitgebrachten Pflanzenmaterial vor.</a:t>
            </a:r>
          </a:p>
          <a:p>
            <a:r>
              <a:rPr lang="de-DE" sz="1600" dirty="0"/>
              <a:t>z.B. Werkzeuge und Ihr Einsatz, Verschiedene Obstgehölze für Schnittarbeiten, Ratschläge für Baumformen im Kleingarten, Ratschläge zur Sortenwahl, Grundlagen für biologischen Pflanzenschutz  </a:t>
            </a:r>
          </a:p>
        </p:txBody>
      </p:sp>
    </p:spTree>
    <p:extLst>
      <p:ext uri="{BB962C8B-B14F-4D97-AF65-F5344CB8AC3E}">
        <p14:creationId xmlns:p14="http://schemas.microsoft.com/office/powerpoint/2010/main" val="422415113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37021018-45F0-4E83-89D7-85B758F72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77092-1DEF-4B62-8451-061FF0EBC14E}" type="datetime1">
              <a:rPr lang="de-DE" smtClean="0"/>
              <a:t>04.11.2019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4485250" y="6002404"/>
            <a:ext cx="2895600" cy="365125"/>
          </a:xfrm>
        </p:spPr>
        <p:txBody>
          <a:bodyPr/>
          <a:lstStyle/>
          <a:p>
            <a:r>
              <a:rPr lang="de-DE" b="1" i="1" dirty="0"/>
              <a:t>Günter Steinkampf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1D87C-629F-4351-8EF5-BC7FD748F862}" type="slidenum">
              <a:rPr lang="de-DE" smtClean="0"/>
              <a:t>3</a:t>
            </a:fld>
            <a:endParaRPr lang="de-DE" dirty="0"/>
          </a:p>
        </p:txBody>
      </p:sp>
      <p:pic>
        <p:nvPicPr>
          <p:cNvPr id="8" name="Grafik 7" descr="Ein Bild, das Boot, sitzend, Zeichnung, groß enthält.&#10;&#10;Automatisch generierte Beschreibung">
            <a:extLst>
              <a:ext uri="{FF2B5EF4-FFF2-40B4-BE49-F238E27FC236}">
                <a16:creationId xmlns:a16="http://schemas.microsoft.com/office/drawing/2014/main" xmlns="" id="{02EE4847-2729-4883-A52C-AA79B09753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551" y="0"/>
            <a:ext cx="5493434" cy="685800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xmlns="" id="{7685495C-286A-4252-93F3-AE1585233D7B}"/>
              </a:ext>
            </a:extLst>
          </p:cNvPr>
          <p:cNvSpPr txBox="1"/>
          <p:nvPr/>
        </p:nvSpPr>
        <p:spPr>
          <a:xfrm>
            <a:off x="4199206" y="-63532"/>
            <a:ext cx="39530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u="sng" dirty="0"/>
              <a:t>Pflanzschnitt</a:t>
            </a:r>
          </a:p>
        </p:txBody>
      </p: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xmlns="" id="{5254AFAC-71D3-485D-858E-9CB9452CC195}"/>
              </a:ext>
            </a:extLst>
          </p:cNvPr>
          <p:cNvCxnSpPr/>
          <p:nvPr/>
        </p:nvCxnSpPr>
        <p:spPr>
          <a:xfrm flipH="1">
            <a:off x="4994031" y="1772529"/>
            <a:ext cx="618978" cy="27291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xmlns="" id="{9EA27468-B403-4D42-8C70-3FF853E5FD55}"/>
              </a:ext>
            </a:extLst>
          </p:cNvPr>
          <p:cNvCxnSpPr/>
          <p:nvPr/>
        </p:nvCxnSpPr>
        <p:spPr>
          <a:xfrm>
            <a:off x="5613009" y="1772529"/>
            <a:ext cx="940191" cy="25743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xmlns="" id="{E37E7033-AB73-4889-9511-27DB829E6DB6}"/>
              </a:ext>
            </a:extLst>
          </p:cNvPr>
          <p:cNvCxnSpPr>
            <a:cxnSpLocks/>
          </p:cNvCxnSpPr>
          <p:nvPr/>
        </p:nvCxnSpPr>
        <p:spPr>
          <a:xfrm flipH="1">
            <a:off x="6110654" y="1861822"/>
            <a:ext cx="1218614" cy="204987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xmlns="" id="{8DE31D4D-F3EB-4C57-9C2C-21D768D4BE63}"/>
              </a:ext>
            </a:extLst>
          </p:cNvPr>
          <p:cNvCxnSpPr/>
          <p:nvPr/>
        </p:nvCxnSpPr>
        <p:spPr>
          <a:xfrm>
            <a:off x="7238999" y="1772529"/>
            <a:ext cx="980050" cy="234930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>
            <a:extLst>
              <a:ext uri="{FF2B5EF4-FFF2-40B4-BE49-F238E27FC236}">
                <a16:creationId xmlns:a16="http://schemas.microsoft.com/office/drawing/2014/main" xmlns="" id="{DA245675-EFE7-4D8B-8225-DF2B5D349E3B}"/>
              </a:ext>
            </a:extLst>
          </p:cNvPr>
          <p:cNvSpPr txBox="1"/>
          <p:nvPr/>
        </p:nvSpPr>
        <p:spPr>
          <a:xfrm>
            <a:off x="4572000" y="336578"/>
            <a:ext cx="3580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Baumpfahl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/>
              <a:t>Baumband</a:t>
            </a:r>
            <a:endParaRPr lang="de-D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Pflanzscheibe (Mulch)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xmlns="" id="{1DD6E607-6113-4D1A-ADFA-177EB15D69EF}"/>
              </a:ext>
            </a:extLst>
          </p:cNvPr>
          <p:cNvSpPr txBox="1"/>
          <p:nvPr/>
        </p:nvSpPr>
        <p:spPr>
          <a:xfrm>
            <a:off x="5239043" y="1386583"/>
            <a:ext cx="7795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ca. 45°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xmlns="" id="{515EB254-3F08-4B59-9B73-3F5DC9527662}"/>
              </a:ext>
            </a:extLst>
          </p:cNvPr>
          <p:cNvSpPr txBox="1"/>
          <p:nvPr/>
        </p:nvSpPr>
        <p:spPr>
          <a:xfrm>
            <a:off x="6840416" y="1232932"/>
            <a:ext cx="7795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ca. 45°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xmlns="" id="{EDB7A3A8-1F48-421E-A51A-BD3536A2ED55}"/>
              </a:ext>
            </a:extLst>
          </p:cNvPr>
          <p:cNvSpPr txBox="1"/>
          <p:nvPr/>
        </p:nvSpPr>
        <p:spPr>
          <a:xfrm>
            <a:off x="4572000" y="4615432"/>
            <a:ext cx="29120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u="sng" dirty="0"/>
              <a:t>Standortqualität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xmlns="" id="{CE0355A7-0382-4616-9124-F64B8CDAA111}"/>
              </a:ext>
            </a:extLst>
          </p:cNvPr>
          <p:cNvSpPr txBox="1"/>
          <p:nvPr/>
        </p:nvSpPr>
        <p:spPr>
          <a:xfrm>
            <a:off x="3538024" y="4947035"/>
            <a:ext cx="52894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Gerade wachsender Leittrieb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4-5 Seitenäste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Gesundes Wurzelsystem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xmlns="" id="{1182E9F1-0835-49C2-B6FF-68912CBBBF8D}"/>
              </a:ext>
            </a:extLst>
          </p:cNvPr>
          <p:cNvSpPr txBox="1"/>
          <p:nvPr/>
        </p:nvSpPr>
        <p:spPr>
          <a:xfrm>
            <a:off x="3439551" y="5727007"/>
            <a:ext cx="4986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Schnitt:   </a:t>
            </a:r>
          </a:p>
          <a:p>
            <a:endParaRPr lang="de-DE" dirty="0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xmlns="" id="{18BC2D45-FC2E-426E-BF82-0676BA4AC27E}"/>
              </a:ext>
            </a:extLst>
          </p:cNvPr>
          <p:cNvSpPr txBox="1"/>
          <p:nvPr/>
        </p:nvSpPr>
        <p:spPr>
          <a:xfrm>
            <a:off x="3538025" y="5958366"/>
            <a:ext cx="62507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Knospen außen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Winkel von 45°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Baumpfahl westlich; Winddruck (Hauptwindrichtung)</a:t>
            </a:r>
          </a:p>
        </p:txBody>
      </p:sp>
      <p:sp>
        <p:nvSpPr>
          <p:cNvPr id="19" name="Fußzeilenplatzhalter 2">
            <a:extLst>
              <a:ext uri="{FF2B5EF4-FFF2-40B4-BE49-F238E27FC236}">
                <a16:creationId xmlns:a16="http://schemas.microsoft.com/office/drawing/2014/main" xmlns="" id="{ECBFDFF6-FF24-4989-9DA9-47295C79DFB7}"/>
              </a:ext>
            </a:extLst>
          </p:cNvPr>
          <p:cNvSpPr txBox="1">
            <a:spLocks/>
          </p:cNvSpPr>
          <p:nvPr/>
        </p:nvSpPr>
        <p:spPr>
          <a:xfrm>
            <a:off x="1143000" y="635544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i="1"/>
              <a:t>Günter Steinkampf</a:t>
            </a:r>
            <a:endParaRPr lang="de-DE" b="1" i="1" dirty="0"/>
          </a:p>
        </p:txBody>
      </p:sp>
    </p:spTree>
    <p:extLst>
      <p:ext uri="{BB962C8B-B14F-4D97-AF65-F5344CB8AC3E}">
        <p14:creationId xmlns:p14="http://schemas.microsoft.com/office/powerpoint/2010/main" val="42316100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5D5549F7-26CF-4D76-BF17-4818F6043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E7BB9-A7C4-45D8-9106-A621F23AF560}" type="datetime1">
              <a:rPr lang="de-DE" smtClean="0"/>
              <a:t>04.11.2019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1143000" y="6356351"/>
            <a:ext cx="2895600" cy="365125"/>
          </a:xfrm>
        </p:spPr>
        <p:txBody>
          <a:bodyPr/>
          <a:lstStyle/>
          <a:p>
            <a:r>
              <a:rPr lang="de-DE" b="1" i="1" dirty="0"/>
              <a:t>Günter Steinkampf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1D87C-629F-4351-8EF5-BC7FD748F862}" type="slidenum">
              <a:rPr lang="de-DE" smtClean="0"/>
              <a:t>4</a:t>
            </a:fld>
            <a:endParaRPr lang="de-DE" dirty="0"/>
          </a:p>
        </p:txBody>
      </p:sp>
      <p:pic>
        <p:nvPicPr>
          <p:cNvPr id="9" name="Grafik 8" descr="Ein Bild, das Objekt enthält.&#10;&#10;Automatisch generierte Beschreibung">
            <a:extLst>
              <a:ext uri="{FF2B5EF4-FFF2-40B4-BE49-F238E27FC236}">
                <a16:creationId xmlns:a16="http://schemas.microsoft.com/office/drawing/2014/main" xmlns="" id="{5E67E148-B8EF-4899-AF8A-5185D1DE1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0"/>
            <a:ext cx="5642317" cy="685800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xmlns="" id="{F50E7421-B67C-42A9-85B1-43D9D02CEDD0}"/>
              </a:ext>
            </a:extLst>
          </p:cNvPr>
          <p:cNvSpPr txBox="1"/>
          <p:nvPr/>
        </p:nvSpPr>
        <p:spPr>
          <a:xfrm>
            <a:off x="3460952" y="85601"/>
            <a:ext cx="5457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u="sng" dirty="0"/>
              <a:t>Der Erziehungsschnitt bestimmt die Kronenform</a:t>
            </a:r>
          </a:p>
        </p:txBody>
      </p: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xmlns="" id="{8D975FCC-8EC2-4CDF-81AA-E97DC864D82A}"/>
              </a:ext>
            </a:extLst>
          </p:cNvPr>
          <p:cNvCxnSpPr/>
          <p:nvPr/>
        </p:nvCxnSpPr>
        <p:spPr>
          <a:xfrm>
            <a:off x="4590795" y="2476843"/>
            <a:ext cx="1280160" cy="428456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xmlns="" id="{A532959D-C071-4866-9F6B-F64945EAEF0F}"/>
              </a:ext>
            </a:extLst>
          </p:cNvPr>
          <p:cNvSpPr txBox="1"/>
          <p:nvPr/>
        </p:nvSpPr>
        <p:spPr>
          <a:xfrm>
            <a:off x="3938478" y="2171042"/>
            <a:ext cx="14450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Baumpfahl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xmlns="" id="{588FC5FD-B6F2-4217-A1A0-5CA4329318C7}"/>
              </a:ext>
            </a:extLst>
          </p:cNvPr>
          <p:cNvSpPr txBox="1"/>
          <p:nvPr/>
        </p:nvSpPr>
        <p:spPr>
          <a:xfrm>
            <a:off x="5202890" y="422180"/>
            <a:ext cx="37160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Stabilen Baumpfahl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Steile Triebe Wegschneiden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Krumme Gipfeltriebe </a:t>
            </a:r>
            <a:r>
              <a:rPr lang="de-DE" sz="1600" dirty="0" err="1"/>
              <a:t>stäben</a:t>
            </a:r>
            <a:endParaRPr lang="de-D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Stamm-u. Stockausschläge entfernen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Steile Triebe abspreizen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Große Wunden; Baumwachs!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xmlns="" id="{4F387C54-845A-4906-86A0-EE2166BC8453}"/>
              </a:ext>
            </a:extLst>
          </p:cNvPr>
          <p:cNvSpPr txBox="1"/>
          <p:nvPr/>
        </p:nvSpPr>
        <p:spPr>
          <a:xfrm>
            <a:off x="4371835" y="5153918"/>
            <a:ext cx="47721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u="sng" dirty="0"/>
              <a:t>Richtlinie</a:t>
            </a:r>
            <a:r>
              <a:rPr lang="de-DE" sz="1600" dirty="0"/>
              <a:t> für Busch und Spindelobst</a:t>
            </a:r>
          </a:p>
          <a:p>
            <a:r>
              <a:rPr lang="de-DE" sz="1600" dirty="0"/>
              <a:t>Erziehungsschnitt ca. 5-7 Jahre</a:t>
            </a:r>
          </a:p>
          <a:p>
            <a:r>
              <a:rPr lang="de-DE" sz="1600" dirty="0"/>
              <a:t>Erhaltungsschnitt bis 15 Jahre</a:t>
            </a:r>
          </a:p>
          <a:p>
            <a:r>
              <a:rPr lang="de-DE" sz="1600" dirty="0"/>
              <a:t>Starker Rückschnitt ab 12-15 Jahren</a:t>
            </a:r>
          </a:p>
          <a:p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74857287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6DF1E68E-F54B-461D-B0B1-69FF3FDB4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A2A6-7704-4B87-B068-A511DCECB1FF}" type="datetime1">
              <a:rPr lang="de-DE" smtClean="0"/>
              <a:t>04.11.2019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1046921" y="6341721"/>
            <a:ext cx="2895600" cy="365125"/>
          </a:xfrm>
        </p:spPr>
        <p:txBody>
          <a:bodyPr/>
          <a:lstStyle/>
          <a:p>
            <a:r>
              <a:rPr lang="de-DE" b="1" i="1" dirty="0"/>
              <a:t>Günter Steinkampf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1D87C-629F-4351-8EF5-BC7FD748F862}" type="slidenum">
              <a:rPr lang="de-DE" smtClean="0"/>
              <a:t>5</a:t>
            </a:fld>
            <a:endParaRPr lang="de-DE" dirty="0"/>
          </a:p>
        </p:txBody>
      </p:sp>
      <p:pic>
        <p:nvPicPr>
          <p:cNvPr id="9" name="Grafik 8" descr="Ein Bild, das Vogel, klein, Gruppe, Herde enthält.&#10;&#10;Automatisch generierte Beschreibung">
            <a:extLst>
              <a:ext uri="{FF2B5EF4-FFF2-40B4-BE49-F238E27FC236}">
                <a16:creationId xmlns:a16="http://schemas.microsoft.com/office/drawing/2014/main" xmlns="" id="{6A7E7C4C-39E2-4C6B-B25D-2FD93C3D9A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176" y="0"/>
            <a:ext cx="5607823" cy="6877300"/>
          </a:xfrm>
          <a:prstGeom prst="rect">
            <a:avLst/>
          </a:prstGeom>
        </p:spPr>
      </p:pic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xmlns="" id="{E9D40752-E5BC-4A08-9832-616343311E05}"/>
              </a:ext>
            </a:extLst>
          </p:cNvPr>
          <p:cNvCxnSpPr>
            <a:cxnSpLocks/>
          </p:cNvCxnSpPr>
          <p:nvPr/>
        </p:nvCxnSpPr>
        <p:spPr>
          <a:xfrm>
            <a:off x="6177057" y="1844512"/>
            <a:ext cx="1180554" cy="366351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xmlns="" id="{CE5FC663-2E5F-42B2-9B7F-C3C2BD7784D7}"/>
              </a:ext>
            </a:extLst>
          </p:cNvPr>
          <p:cNvCxnSpPr>
            <a:cxnSpLocks/>
          </p:cNvCxnSpPr>
          <p:nvPr/>
        </p:nvCxnSpPr>
        <p:spPr>
          <a:xfrm flipH="1">
            <a:off x="3835088" y="1815554"/>
            <a:ext cx="1806057" cy="372143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>
            <a:extLst>
              <a:ext uri="{FF2B5EF4-FFF2-40B4-BE49-F238E27FC236}">
                <a16:creationId xmlns:a16="http://schemas.microsoft.com/office/drawing/2014/main" xmlns="" id="{D7F79CF6-48D9-4287-A8AA-19084616D3D2}"/>
              </a:ext>
            </a:extLst>
          </p:cNvPr>
          <p:cNvSpPr txBox="1"/>
          <p:nvPr/>
        </p:nvSpPr>
        <p:spPr>
          <a:xfrm>
            <a:off x="5543749" y="1844512"/>
            <a:ext cx="7795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ca. 45°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xmlns="" id="{AC51A167-A94A-4DDC-A5B0-C605F94A8F38}"/>
              </a:ext>
            </a:extLst>
          </p:cNvPr>
          <p:cNvSpPr txBox="1"/>
          <p:nvPr/>
        </p:nvSpPr>
        <p:spPr>
          <a:xfrm>
            <a:off x="2960084" y="-48901"/>
            <a:ext cx="5946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u="sng" dirty="0"/>
              <a:t>Sommerschnitt am Obstgehölz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xmlns="" id="{4FAAB13A-5821-4AC9-AAAC-D063E00C3BBE}"/>
              </a:ext>
            </a:extLst>
          </p:cNvPr>
          <p:cNvSpPr txBox="1"/>
          <p:nvPr/>
        </p:nvSpPr>
        <p:spPr>
          <a:xfrm>
            <a:off x="4483618" y="341076"/>
            <a:ext cx="42031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sz="1600" dirty="0"/>
              <a:t>Früchte werden gut Belichtet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sz="1600" dirty="0"/>
              <a:t>schnelles abheilen der Schnittwunden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sz="1600" dirty="0"/>
              <a:t>Bessere Nährstoffversorgung der Früchte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sz="1600" dirty="0"/>
              <a:t>Laub trocknet </a:t>
            </a:r>
            <a:r>
              <a:rPr lang="de-DE" sz="1600" dirty="0" err="1"/>
              <a:t>schnellefr</a:t>
            </a:r>
            <a:r>
              <a:rPr lang="de-DE" sz="1600" dirty="0"/>
              <a:t> ab (Schorfkrankheit)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sz="1600" dirty="0"/>
              <a:t>Höherer Arbeitsaufwand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xmlns="" id="{5D11475C-9DE9-48F9-B93C-C24429E6AD41}"/>
              </a:ext>
            </a:extLst>
          </p:cNvPr>
          <p:cNvSpPr txBox="1"/>
          <p:nvPr/>
        </p:nvSpPr>
        <p:spPr>
          <a:xfrm>
            <a:off x="3625938" y="351209"/>
            <a:ext cx="14297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Vorteile: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xmlns="" id="{82B1AA41-AEF7-426B-907A-817B7723A7DB}"/>
              </a:ext>
            </a:extLst>
          </p:cNvPr>
          <p:cNvSpPr txBox="1"/>
          <p:nvPr/>
        </p:nvSpPr>
        <p:spPr>
          <a:xfrm>
            <a:off x="3625938" y="1297656"/>
            <a:ext cx="12749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Nachteil: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xmlns="" id="{B5BBF123-5CED-4DEC-B330-40495BC52E86}"/>
              </a:ext>
            </a:extLst>
          </p:cNvPr>
          <p:cNvSpPr txBox="1"/>
          <p:nvPr/>
        </p:nvSpPr>
        <p:spPr>
          <a:xfrm>
            <a:off x="4738116" y="5785030"/>
            <a:ext cx="44875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/>
              <a:t>Wasserschosser</a:t>
            </a:r>
            <a:r>
              <a:rPr lang="de-DE" sz="1600" dirty="0"/>
              <a:t> entfernen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Totholz ausschneiden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Fruchtbögen entfernen</a:t>
            </a:r>
          </a:p>
        </p:txBody>
      </p:sp>
    </p:spTree>
    <p:extLst>
      <p:ext uri="{BB962C8B-B14F-4D97-AF65-F5344CB8AC3E}">
        <p14:creationId xmlns:p14="http://schemas.microsoft.com/office/powerpoint/2010/main" val="16834658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A7C8B8EC-0FC6-4CFB-ABED-6DB7F9166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359D9-F201-4C19-8182-051F3932068B}" type="datetime1">
              <a:rPr lang="de-DE" smtClean="0"/>
              <a:t>04.11.2019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1066800" y="6356351"/>
            <a:ext cx="2895600" cy="365125"/>
          </a:xfrm>
        </p:spPr>
        <p:txBody>
          <a:bodyPr/>
          <a:lstStyle/>
          <a:p>
            <a:r>
              <a:rPr lang="de-DE" b="1" i="1" dirty="0"/>
              <a:t>Günter Steinkampf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1D87C-629F-4351-8EF5-BC7FD748F862}" type="slidenum">
              <a:rPr lang="de-DE" smtClean="0"/>
              <a:t>6</a:t>
            </a:fld>
            <a:endParaRPr lang="de-DE" dirty="0"/>
          </a:p>
        </p:txBody>
      </p:sp>
      <p:pic>
        <p:nvPicPr>
          <p:cNvPr id="8" name="Grafik 7" descr="Ein Bild, das Skifahren, Zeichnung, Schnee, Steigung enthält.&#10;&#10;Automatisch generierte Beschreibung">
            <a:extLst>
              <a:ext uri="{FF2B5EF4-FFF2-40B4-BE49-F238E27FC236}">
                <a16:creationId xmlns:a16="http://schemas.microsoft.com/office/drawing/2014/main" xmlns="" id="{E53D42FD-DBAE-4A14-BE16-C985C102B2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116" y="0"/>
            <a:ext cx="5343861" cy="6872748"/>
          </a:xfrm>
          <a:prstGeom prst="rect">
            <a:avLst/>
          </a:prstGeom>
        </p:spPr>
      </p:pic>
      <p:cxnSp>
        <p:nvCxnSpPr>
          <p:cNvPr id="7" name="Gerade Verbindung mit Pfeil 6"/>
          <p:cNvCxnSpPr>
            <a:cxnSpLocks/>
          </p:cNvCxnSpPr>
          <p:nvPr/>
        </p:nvCxnSpPr>
        <p:spPr>
          <a:xfrm>
            <a:off x="5073445" y="2977445"/>
            <a:ext cx="678426" cy="45155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" name="Gerade Verbindung mit Pfeil 8"/>
          <p:cNvCxnSpPr>
            <a:cxnSpLocks/>
          </p:cNvCxnSpPr>
          <p:nvPr/>
        </p:nvCxnSpPr>
        <p:spPr>
          <a:xfrm>
            <a:off x="4572000" y="2968986"/>
            <a:ext cx="992511" cy="67386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>
            <a:cxnSpLocks/>
          </p:cNvCxnSpPr>
          <p:nvPr/>
        </p:nvCxnSpPr>
        <p:spPr>
          <a:xfrm>
            <a:off x="4350774" y="2943387"/>
            <a:ext cx="1213737" cy="88008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>
            <a:cxnSpLocks/>
          </p:cNvCxnSpPr>
          <p:nvPr/>
        </p:nvCxnSpPr>
        <p:spPr>
          <a:xfrm flipH="1">
            <a:off x="6351149" y="2792005"/>
            <a:ext cx="306495" cy="35396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>
            <a:cxnSpLocks/>
          </p:cNvCxnSpPr>
          <p:nvPr/>
        </p:nvCxnSpPr>
        <p:spPr>
          <a:xfrm>
            <a:off x="5295142" y="4713270"/>
            <a:ext cx="969751" cy="3280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Textfeld 20">
            <a:extLst>
              <a:ext uri="{FF2B5EF4-FFF2-40B4-BE49-F238E27FC236}">
                <a16:creationId xmlns:a16="http://schemas.microsoft.com/office/drawing/2014/main" xmlns="" id="{8951EE68-B5F1-4E07-840E-8B2209C736D1}"/>
              </a:ext>
            </a:extLst>
          </p:cNvPr>
          <p:cNvSpPr txBox="1"/>
          <p:nvPr/>
        </p:nvSpPr>
        <p:spPr>
          <a:xfrm>
            <a:off x="3510116" y="90625"/>
            <a:ext cx="5343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u="sng" dirty="0"/>
              <a:t>Birnbaum Erziehungsschnitt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xmlns="" id="{84EEDA0C-BD9D-4CE3-ADF2-3FA498FE19B0}"/>
              </a:ext>
            </a:extLst>
          </p:cNvPr>
          <p:cNvSpPr txBox="1"/>
          <p:nvPr/>
        </p:nvSpPr>
        <p:spPr>
          <a:xfrm>
            <a:off x="3510116" y="483787"/>
            <a:ext cx="53438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/>
              <a:t>Vorwiegend schlanker, steilaufrechter Wuchs der Birne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xmlns="" id="{06E61F86-EBEF-4E96-AD16-F1EF0F846BA6}"/>
              </a:ext>
            </a:extLst>
          </p:cNvPr>
          <p:cNvSpPr txBox="1"/>
          <p:nvPr/>
        </p:nvSpPr>
        <p:spPr>
          <a:xfrm>
            <a:off x="3962400" y="822341"/>
            <a:ext cx="3972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Schnitt: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Gipfeltrieb zurücksetzen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Innere Konkurrenztriebe entfernen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xmlns="" id="{3F6CA681-0853-4F49-845E-B2B56D56E0F2}"/>
              </a:ext>
            </a:extLst>
          </p:cNvPr>
          <p:cNvSpPr txBox="1"/>
          <p:nvPr/>
        </p:nvSpPr>
        <p:spPr>
          <a:xfrm>
            <a:off x="3836949" y="2639961"/>
            <a:ext cx="2130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Fruchtholz erhalten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xmlns="" id="{172ED69A-3BFF-4FA6-9BF1-5DB9811A018A}"/>
              </a:ext>
            </a:extLst>
          </p:cNvPr>
          <p:cNvSpPr txBox="1"/>
          <p:nvPr/>
        </p:nvSpPr>
        <p:spPr>
          <a:xfrm>
            <a:off x="6351149" y="2224463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Steile Seitentriebe abspreizen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xmlns="" id="{AC51B74C-2014-4B84-9CAC-46139E5C5A85}"/>
              </a:ext>
            </a:extLst>
          </p:cNvPr>
          <p:cNvSpPr txBox="1"/>
          <p:nvPr/>
        </p:nvSpPr>
        <p:spPr>
          <a:xfrm>
            <a:off x="6921532" y="3429000"/>
            <a:ext cx="1775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u="sng" dirty="0"/>
              <a:t>2. Etage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xmlns="" id="{ABA7D015-A81D-4AE6-86EC-772AC9B6D0EA}"/>
              </a:ext>
            </a:extLst>
          </p:cNvPr>
          <p:cNvSpPr txBox="1"/>
          <p:nvPr/>
        </p:nvSpPr>
        <p:spPr>
          <a:xfrm>
            <a:off x="6793363" y="2943387"/>
            <a:ext cx="1775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u="sng" dirty="0"/>
              <a:t>3. Etage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xmlns="" id="{E97DCB9C-AD1E-4C92-B3F0-B7416E02CC84}"/>
              </a:ext>
            </a:extLst>
          </p:cNvPr>
          <p:cNvSpPr txBox="1"/>
          <p:nvPr/>
        </p:nvSpPr>
        <p:spPr>
          <a:xfrm>
            <a:off x="6881364" y="3896752"/>
            <a:ext cx="1775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u="sng" dirty="0"/>
              <a:t>1. Etage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xmlns="" id="{AF40D085-D40C-465D-AE62-4C34067B1CB0}"/>
              </a:ext>
            </a:extLst>
          </p:cNvPr>
          <p:cNvSpPr txBox="1"/>
          <p:nvPr/>
        </p:nvSpPr>
        <p:spPr>
          <a:xfrm>
            <a:off x="3793704" y="4374716"/>
            <a:ext cx="2313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Stammtriebe entfernen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xmlns="" id="{BBD2D582-1633-4B90-975C-510D89EB5CB9}"/>
              </a:ext>
            </a:extLst>
          </p:cNvPr>
          <p:cNvSpPr txBox="1"/>
          <p:nvPr/>
        </p:nvSpPr>
        <p:spPr>
          <a:xfrm>
            <a:off x="3962400" y="5456903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u="sng" dirty="0"/>
              <a:t>Vorschlag:</a:t>
            </a:r>
          </a:p>
          <a:p>
            <a:r>
              <a:rPr lang="de-DE" sz="1600" dirty="0"/>
              <a:t>Für Birne Winter – und Sommerschnitt, </a:t>
            </a:r>
          </a:p>
          <a:p>
            <a:r>
              <a:rPr lang="de-DE" sz="1600" dirty="0"/>
              <a:t>Um steile Triebe rechtzeitig zu entfernen.</a:t>
            </a:r>
          </a:p>
        </p:txBody>
      </p:sp>
    </p:spTree>
    <p:extLst>
      <p:ext uri="{BB962C8B-B14F-4D97-AF65-F5344CB8AC3E}">
        <p14:creationId xmlns:p14="http://schemas.microsoft.com/office/powerpoint/2010/main" val="403754034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1AE05C93-A5F4-4C59-9FF9-AC9943BBD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55544-8CB4-49CE-A330-1DEE601F2968}" type="datetime1">
              <a:rPr lang="de-DE" smtClean="0"/>
              <a:t>04.11.2019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1045029" y="6355447"/>
            <a:ext cx="2895600" cy="365125"/>
          </a:xfrm>
        </p:spPr>
        <p:txBody>
          <a:bodyPr/>
          <a:lstStyle/>
          <a:p>
            <a:r>
              <a:rPr lang="de-DE" b="1" i="1" dirty="0"/>
              <a:t>Günter Steinkampf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1D87C-629F-4351-8EF5-BC7FD748F862}" type="slidenum">
              <a:rPr lang="de-DE" smtClean="0"/>
              <a:t>7</a:t>
            </a:fld>
            <a:endParaRPr lang="de-DE" dirty="0"/>
          </a:p>
        </p:txBody>
      </p:sp>
      <p:pic>
        <p:nvPicPr>
          <p:cNvPr id="7" name="Grafik 6" descr="Ein Bild, das draußen, Zeichnung, sitzend, Vogel enthält.&#10;&#10;Automatisch generierte Beschreibung">
            <a:extLst>
              <a:ext uri="{FF2B5EF4-FFF2-40B4-BE49-F238E27FC236}">
                <a16:creationId xmlns:a16="http://schemas.microsoft.com/office/drawing/2014/main" xmlns="" id="{FC0ABB6D-2B81-4F3B-83E1-8B9B9EA7CA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819" y="15056"/>
            <a:ext cx="5356828" cy="6850671"/>
          </a:xfrm>
          <a:prstGeom prst="rect">
            <a:avLst/>
          </a:prstGeom>
        </p:spPr>
      </p:pic>
      <p:cxnSp>
        <p:nvCxnSpPr>
          <p:cNvPr id="9" name="Gerader Verbinder 8"/>
          <p:cNvCxnSpPr>
            <a:cxnSpLocks/>
          </p:cNvCxnSpPr>
          <p:nvPr/>
        </p:nvCxnSpPr>
        <p:spPr>
          <a:xfrm flipH="1">
            <a:off x="3580665" y="1020526"/>
            <a:ext cx="1739399" cy="262424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/>
          <p:cNvCxnSpPr>
            <a:cxnSpLocks/>
          </p:cNvCxnSpPr>
          <p:nvPr/>
        </p:nvCxnSpPr>
        <p:spPr>
          <a:xfrm>
            <a:off x="6184233" y="872668"/>
            <a:ext cx="2312653" cy="346018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>
            <a:cxnSpLocks/>
          </p:cNvCxnSpPr>
          <p:nvPr/>
        </p:nvCxnSpPr>
        <p:spPr>
          <a:xfrm flipH="1">
            <a:off x="6022623" y="1266092"/>
            <a:ext cx="426899" cy="38177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>
            <a:off x="6410011" y="1606409"/>
            <a:ext cx="79022" cy="55315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 flipH="1">
            <a:off x="6235083" y="2471749"/>
            <a:ext cx="722489" cy="55315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/>
          <p:nvPr/>
        </p:nvCxnSpPr>
        <p:spPr>
          <a:xfrm flipH="1" flipV="1">
            <a:off x="6852119" y="3543091"/>
            <a:ext cx="575734" cy="23706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>
            <a:cxnSpLocks/>
          </p:cNvCxnSpPr>
          <p:nvPr/>
        </p:nvCxnSpPr>
        <p:spPr>
          <a:xfrm flipH="1">
            <a:off x="7123290" y="3910818"/>
            <a:ext cx="515467" cy="78327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>
            <a:cxnSpLocks/>
          </p:cNvCxnSpPr>
          <p:nvPr/>
        </p:nvCxnSpPr>
        <p:spPr>
          <a:xfrm flipH="1" flipV="1">
            <a:off x="5774266" y="4981178"/>
            <a:ext cx="822061" cy="6722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>
            <a:cxnSpLocks/>
          </p:cNvCxnSpPr>
          <p:nvPr/>
        </p:nvCxnSpPr>
        <p:spPr>
          <a:xfrm flipH="1">
            <a:off x="5745859" y="5198189"/>
            <a:ext cx="807341" cy="29468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5374668" y="1073060"/>
            <a:ext cx="7423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ca. 45°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xmlns="" id="{8E3FAA3F-B168-4B51-B1FF-3D6FFE5DD660}"/>
              </a:ext>
            </a:extLst>
          </p:cNvPr>
          <p:cNvSpPr txBox="1"/>
          <p:nvPr/>
        </p:nvSpPr>
        <p:spPr>
          <a:xfrm>
            <a:off x="3488099" y="81057"/>
            <a:ext cx="5328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u="sng" dirty="0"/>
              <a:t>Auslichtung im Winter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xmlns="" id="{C296AA12-8E1D-4361-BE80-BAD9C192A705}"/>
              </a:ext>
            </a:extLst>
          </p:cNvPr>
          <p:cNvSpPr txBox="1"/>
          <p:nvPr/>
        </p:nvSpPr>
        <p:spPr>
          <a:xfrm>
            <a:off x="3578441" y="716681"/>
            <a:ext cx="2910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lange Fruchttriebe einkürzen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xmlns="" id="{A78DDD97-24E3-42F9-B89A-23D38740F848}"/>
              </a:ext>
            </a:extLst>
          </p:cNvPr>
          <p:cNvSpPr txBox="1"/>
          <p:nvPr/>
        </p:nvSpPr>
        <p:spPr>
          <a:xfrm>
            <a:off x="6375813" y="999354"/>
            <a:ext cx="25274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Konkurrenztriebe entfernen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xmlns="" id="{DAAC4CCB-1B28-438D-925B-B2BA363249D5}"/>
              </a:ext>
            </a:extLst>
          </p:cNvPr>
          <p:cNvSpPr txBox="1"/>
          <p:nvPr/>
        </p:nvSpPr>
        <p:spPr>
          <a:xfrm>
            <a:off x="6235083" y="1323609"/>
            <a:ext cx="35450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steile Wassertriebe entfernen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xmlns="" id="{D88BC832-D7A1-4C2B-A43E-9AB1B75C1AC8}"/>
              </a:ext>
            </a:extLst>
          </p:cNvPr>
          <p:cNvSpPr txBox="1"/>
          <p:nvPr/>
        </p:nvSpPr>
        <p:spPr>
          <a:xfrm>
            <a:off x="7123290" y="2102904"/>
            <a:ext cx="2771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zu eng stehende </a:t>
            </a:r>
          </a:p>
          <a:p>
            <a:r>
              <a:rPr lang="de-DE" sz="1600" dirty="0"/>
              <a:t>Triebe entfernen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xmlns="" id="{390C2F11-2DCA-416C-B06F-DB8D3EA6C83F}"/>
              </a:ext>
            </a:extLst>
          </p:cNvPr>
          <p:cNvSpPr txBox="1"/>
          <p:nvPr/>
        </p:nvSpPr>
        <p:spPr>
          <a:xfrm>
            <a:off x="7617421" y="3543091"/>
            <a:ext cx="25957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Fruchtbögen </a:t>
            </a:r>
          </a:p>
          <a:p>
            <a:r>
              <a:rPr lang="de-DE" sz="1600" dirty="0"/>
              <a:t>entfernen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xmlns="" id="{14F5F74A-C7B8-497E-92B3-037EAC9286F8}"/>
              </a:ext>
            </a:extLst>
          </p:cNvPr>
          <p:cNvSpPr txBox="1"/>
          <p:nvPr/>
        </p:nvSpPr>
        <p:spPr>
          <a:xfrm>
            <a:off x="6305742" y="4746888"/>
            <a:ext cx="29255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Stammausschläge entfernen</a:t>
            </a:r>
          </a:p>
        </p:txBody>
      </p:sp>
      <p:sp>
        <p:nvSpPr>
          <p:cNvPr id="1025" name="Textfeld 1024">
            <a:extLst>
              <a:ext uri="{FF2B5EF4-FFF2-40B4-BE49-F238E27FC236}">
                <a16:creationId xmlns:a16="http://schemas.microsoft.com/office/drawing/2014/main" xmlns="" id="{942E94B9-E438-435C-A01B-3216A1B2C2FC}"/>
              </a:ext>
            </a:extLst>
          </p:cNvPr>
          <p:cNvSpPr txBox="1"/>
          <p:nvPr/>
        </p:nvSpPr>
        <p:spPr>
          <a:xfrm>
            <a:off x="6395847" y="5167510"/>
            <a:ext cx="29255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Stockausschläge entfernen</a:t>
            </a:r>
          </a:p>
        </p:txBody>
      </p:sp>
    </p:spTree>
    <p:extLst>
      <p:ext uri="{BB962C8B-B14F-4D97-AF65-F5344CB8AC3E}">
        <p14:creationId xmlns:p14="http://schemas.microsoft.com/office/powerpoint/2010/main" val="69216655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B4D06E99-7068-43B8-9024-1C3B3B872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2FDD9-222B-44A1-8AD7-772836B4D4E4}" type="datetime1">
              <a:rPr lang="de-DE" smtClean="0"/>
              <a:t>04.11.2019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1143000" y="6356352"/>
            <a:ext cx="2895600" cy="365125"/>
          </a:xfrm>
        </p:spPr>
        <p:txBody>
          <a:bodyPr/>
          <a:lstStyle/>
          <a:p>
            <a:r>
              <a:rPr lang="de-DE" b="1" i="1" dirty="0"/>
              <a:t>Günter Steinkampf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1D87C-629F-4351-8EF5-BC7FD748F862}" type="slidenum">
              <a:rPr lang="de-DE" smtClean="0"/>
              <a:t>8</a:t>
            </a:fld>
            <a:endParaRPr lang="de-DE" dirty="0"/>
          </a:p>
        </p:txBody>
      </p:sp>
      <p:pic>
        <p:nvPicPr>
          <p:cNvPr id="6" name="Grafik 5" descr="Ein Bild, das draußen, sitzend, Vogel, Flugzeug enthält.&#10;&#10;Automatisch generierte Beschreibung">
            <a:extLst>
              <a:ext uri="{FF2B5EF4-FFF2-40B4-BE49-F238E27FC236}">
                <a16:creationId xmlns:a16="http://schemas.microsoft.com/office/drawing/2014/main" xmlns="" id="{808DA950-DFB6-4AF5-8855-1FD5A3B371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246" y="-1690"/>
            <a:ext cx="5416061" cy="6859690"/>
          </a:xfrm>
          <a:prstGeom prst="rect">
            <a:avLst/>
          </a:prstGeom>
        </p:spPr>
      </p:pic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xmlns="" id="{D9189D59-BDD6-4701-AF74-A3F5713FA6D7}"/>
              </a:ext>
            </a:extLst>
          </p:cNvPr>
          <p:cNvCxnSpPr>
            <a:cxnSpLocks/>
          </p:cNvCxnSpPr>
          <p:nvPr/>
        </p:nvCxnSpPr>
        <p:spPr>
          <a:xfrm>
            <a:off x="5725551" y="1069145"/>
            <a:ext cx="98474" cy="146304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xmlns="" id="{8899FBDE-30AE-4F97-A244-A99BEA78B264}"/>
              </a:ext>
            </a:extLst>
          </p:cNvPr>
          <p:cNvCxnSpPr>
            <a:cxnSpLocks/>
          </p:cNvCxnSpPr>
          <p:nvPr/>
        </p:nvCxnSpPr>
        <p:spPr>
          <a:xfrm>
            <a:off x="6682155" y="1069145"/>
            <a:ext cx="112541" cy="146304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xmlns="" id="{F0C6327A-8B73-48FC-AD08-1CA60483D795}"/>
              </a:ext>
            </a:extLst>
          </p:cNvPr>
          <p:cNvCxnSpPr>
            <a:cxnSpLocks/>
          </p:cNvCxnSpPr>
          <p:nvPr/>
        </p:nvCxnSpPr>
        <p:spPr>
          <a:xfrm>
            <a:off x="5852161" y="3066756"/>
            <a:ext cx="140677" cy="201168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xmlns="" id="{83016E6A-AD16-4F4D-B4D8-2F5DF4F9DE60}"/>
              </a:ext>
            </a:extLst>
          </p:cNvPr>
          <p:cNvCxnSpPr>
            <a:cxnSpLocks/>
          </p:cNvCxnSpPr>
          <p:nvPr/>
        </p:nvCxnSpPr>
        <p:spPr>
          <a:xfrm>
            <a:off x="6822832" y="3080824"/>
            <a:ext cx="112541" cy="137863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>
            <a:extLst>
              <a:ext uri="{FF2B5EF4-FFF2-40B4-BE49-F238E27FC236}">
                <a16:creationId xmlns:a16="http://schemas.microsoft.com/office/drawing/2014/main" xmlns="" id="{8C263FF5-BA76-4DEC-A494-61037766AED3}"/>
              </a:ext>
            </a:extLst>
          </p:cNvPr>
          <p:cNvSpPr txBox="1"/>
          <p:nvPr/>
        </p:nvSpPr>
        <p:spPr>
          <a:xfrm>
            <a:off x="3376246" y="50562"/>
            <a:ext cx="54160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u="sng" dirty="0"/>
              <a:t>Kernobstschnitt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xmlns="" id="{4292ADA3-FC45-4A45-BDF5-4A676B340A38}"/>
              </a:ext>
            </a:extLst>
          </p:cNvPr>
          <p:cNvSpPr txBox="1"/>
          <p:nvPr/>
        </p:nvSpPr>
        <p:spPr>
          <a:xfrm>
            <a:off x="6794696" y="776756"/>
            <a:ext cx="2236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1-jähriges </a:t>
            </a:r>
          </a:p>
          <a:p>
            <a:r>
              <a:rPr lang="de-DE" sz="1600" dirty="0"/>
              <a:t>Holz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xmlns="" id="{B9C0788E-F0D9-4D1C-8ED3-F36947D81903}"/>
              </a:ext>
            </a:extLst>
          </p:cNvPr>
          <p:cNvSpPr txBox="1"/>
          <p:nvPr/>
        </p:nvSpPr>
        <p:spPr>
          <a:xfrm>
            <a:off x="5697417" y="599156"/>
            <a:ext cx="11254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2-jähriges </a:t>
            </a:r>
          </a:p>
          <a:p>
            <a:r>
              <a:rPr lang="de-DE" sz="1600" dirty="0"/>
              <a:t>Holz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xmlns="" id="{5C88971F-90FD-4685-A491-99CAE551D394}"/>
              </a:ext>
            </a:extLst>
          </p:cNvPr>
          <p:cNvSpPr txBox="1"/>
          <p:nvPr/>
        </p:nvSpPr>
        <p:spPr>
          <a:xfrm>
            <a:off x="4733779" y="776757"/>
            <a:ext cx="2236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3-jähriges </a:t>
            </a:r>
          </a:p>
          <a:p>
            <a:r>
              <a:rPr lang="de-DE" sz="1600" dirty="0"/>
              <a:t>Holz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xmlns="" id="{8C32CD06-F4F4-4D2A-A16E-80FD853F7B75}"/>
              </a:ext>
            </a:extLst>
          </p:cNvPr>
          <p:cNvSpPr txBox="1"/>
          <p:nvPr/>
        </p:nvSpPr>
        <p:spPr>
          <a:xfrm>
            <a:off x="4726744" y="3031088"/>
            <a:ext cx="1301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mehrjähriges </a:t>
            </a:r>
          </a:p>
          <a:p>
            <a:r>
              <a:rPr lang="de-DE" sz="1400" dirty="0"/>
              <a:t>Fruchtholz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xmlns="" id="{05E05AD7-3BE6-4BBA-8E0C-5FDD1D8DEEFA}"/>
              </a:ext>
            </a:extLst>
          </p:cNvPr>
          <p:cNvSpPr txBox="1"/>
          <p:nvPr/>
        </p:nvSpPr>
        <p:spPr>
          <a:xfrm>
            <a:off x="5774788" y="2651205"/>
            <a:ext cx="1259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Fruchtruten</a:t>
            </a:r>
          </a:p>
          <a:p>
            <a:r>
              <a:rPr lang="de-DE" sz="1400" dirty="0"/>
              <a:t>Fruchtspieße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xmlns="" id="{C144863B-58C4-4814-8415-21A495EE4125}"/>
              </a:ext>
            </a:extLst>
          </p:cNvPr>
          <p:cNvSpPr txBox="1"/>
          <p:nvPr/>
        </p:nvSpPr>
        <p:spPr>
          <a:xfrm>
            <a:off x="7005713" y="3123447"/>
            <a:ext cx="1294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Langtrieb mit</a:t>
            </a:r>
          </a:p>
          <a:p>
            <a:r>
              <a:rPr lang="de-DE" sz="1400" dirty="0"/>
              <a:t>Blattknospen</a:t>
            </a:r>
          </a:p>
        </p:txBody>
      </p:sp>
      <p:sp>
        <p:nvSpPr>
          <p:cNvPr id="4096" name="Textfeld 4095">
            <a:extLst>
              <a:ext uri="{FF2B5EF4-FFF2-40B4-BE49-F238E27FC236}">
                <a16:creationId xmlns:a16="http://schemas.microsoft.com/office/drawing/2014/main" xmlns="" id="{2D9D6B8D-8470-43DB-B0A8-8C28497ABC43}"/>
              </a:ext>
            </a:extLst>
          </p:cNvPr>
          <p:cNvSpPr txBox="1"/>
          <p:nvPr/>
        </p:nvSpPr>
        <p:spPr>
          <a:xfrm>
            <a:off x="4974590" y="5106939"/>
            <a:ext cx="28135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u="sng" dirty="0"/>
              <a:t>Arbeitsschritte</a:t>
            </a:r>
          </a:p>
        </p:txBody>
      </p:sp>
      <p:sp>
        <p:nvSpPr>
          <p:cNvPr id="4097" name="Textfeld 4096">
            <a:extLst>
              <a:ext uri="{FF2B5EF4-FFF2-40B4-BE49-F238E27FC236}">
                <a16:creationId xmlns:a16="http://schemas.microsoft.com/office/drawing/2014/main" xmlns="" id="{FD17683B-20DD-45D6-85E9-2B9DB3172369}"/>
              </a:ext>
            </a:extLst>
          </p:cNvPr>
          <p:cNvSpPr txBox="1"/>
          <p:nvPr/>
        </p:nvSpPr>
        <p:spPr>
          <a:xfrm>
            <a:off x="4350433" y="5486822"/>
            <a:ext cx="49987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Abgetragenes Fruchtholz wegschneiden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Fruchtspieße erhalten oder kürzen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Steile Triebe auf Außenaugen schneiden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alle steilen Neutriebe entfernen</a:t>
            </a:r>
          </a:p>
        </p:txBody>
      </p:sp>
    </p:spTree>
    <p:extLst>
      <p:ext uri="{BB962C8B-B14F-4D97-AF65-F5344CB8AC3E}">
        <p14:creationId xmlns:p14="http://schemas.microsoft.com/office/powerpoint/2010/main" val="30246081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7E24A8E1-F174-4D30-AA8C-E0ADCE1F0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6D64C-BB8D-4725-A2A0-EC1CAE4F194B}" type="datetime1">
              <a:rPr lang="de-DE" smtClean="0"/>
              <a:t>04.11.2019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1066800" y="6356352"/>
            <a:ext cx="2895600" cy="365125"/>
          </a:xfrm>
        </p:spPr>
        <p:txBody>
          <a:bodyPr/>
          <a:lstStyle/>
          <a:p>
            <a:r>
              <a:rPr lang="de-DE" b="1" i="1" dirty="0"/>
              <a:t>Günter Steinkampf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1D87C-629F-4351-8EF5-BC7FD748F862}" type="slidenum">
              <a:rPr lang="de-DE" smtClean="0"/>
              <a:t>9</a:t>
            </a:fld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0DE7F4F8-0DEB-4CF6-8E9A-11D038D4E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358" y="0"/>
            <a:ext cx="5386881" cy="6858000"/>
          </a:xfrm>
          <a:prstGeom prst="rect">
            <a:avLst/>
          </a:prstGeom>
        </p:spPr>
      </p:pic>
      <p:cxnSp>
        <p:nvCxnSpPr>
          <p:cNvPr id="8" name="Gerader Verbinder 7"/>
          <p:cNvCxnSpPr>
            <a:cxnSpLocks/>
          </p:cNvCxnSpPr>
          <p:nvPr/>
        </p:nvCxnSpPr>
        <p:spPr>
          <a:xfrm flipV="1">
            <a:off x="4557252" y="2035277"/>
            <a:ext cx="265471" cy="29496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Gerader Verbinder 9"/>
          <p:cNvCxnSpPr/>
          <p:nvPr/>
        </p:nvCxnSpPr>
        <p:spPr>
          <a:xfrm>
            <a:off x="5647805" y="1776717"/>
            <a:ext cx="237067" cy="1806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xmlns="" id="{222269D5-92C0-4A4E-B1A3-FEC734E22E8B}"/>
              </a:ext>
            </a:extLst>
          </p:cNvPr>
          <p:cNvSpPr txBox="1"/>
          <p:nvPr/>
        </p:nvSpPr>
        <p:spPr>
          <a:xfrm>
            <a:off x="4807975" y="314524"/>
            <a:ext cx="4480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Durch ständigen Schnitt</a:t>
            </a:r>
          </a:p>
          <a:p>
            <a:r>
              <a:rPr lang="de-DE" sz="1600" dirty="0"/>
              <a:t>Schritt für Schritt zum Erfolg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5255742" y="1128734"/>
            <a:ext cx="17924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i="1" dirty="0"/>
              <a:t>Spalierobstgehölze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137754" y="3709372"/>
            <a:ext cx="17924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i="1" dirty="0"/>
              <a:t>Spalierobstgehölze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xmlns="" id="{CBA9F80F-643F-4842-8AB4-87E37253488A}"/>
              </a:ext>
            </a:extLst>
          </p:cNvPr>
          <p:cNvSpPr txBox="1"/>
          <p:nvPr/>
        </p:nvSpPr>
        <p:spPr>
          <a:xfrm>
            <a:off x="5819235" y="1581849"/>
            <a:ext cx="8080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Schnitt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xmlns="" id="{7980D74D-22A3-4DC8-8FE9-2276B534BFCF}"/>
              </a:ext>
            </a:extLst>
          </p:cNvPr>
          <p:cNvSpPr txBox="1"/>
          <p:nvPr/>
        </p:nvSpPr>
        <p:spPr>
          <a:xfrm>
            <a:off x="4733746" y="2013484"/>
            <a:ext cx="8080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Schnitt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xmlns="" id="{594CD167-324E-4472-9677-8747B81D8B51}"/>
              </a:ext>
            </a:extLst>
          </p:cNvPr>
          <p:cNvSpPr txBox="1"/>
          <p:nvPr/>
        </p:nvSpPr>
        <p:spPr>
          <a:xfrm>
            <a:off x="7048156" y="2087196"/>
            <a:ext cx="24690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Fruchtholz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xmlns="" id="{00EA4971-FCF3-4903-A5AD-6F2AF9992A21}"/>
              </a:ext>
            </a:extLst>
          </p:cNvPr>
          <p:cNvSpPr txBox="1"/>
          <p:nvPr/>
        </p:nvSpPr>
        <p:spPr>
          <a:xfrm>
            <a:off x="6341077" y="3293613"/>
            <a:ext cx="12831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3. Standjahr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xmlns="" id="{542A3803-65B1-4A80-8B0E-BB47D436FE7E}"/>
              </a:ext>
            </a:extLst>
          </p:cNvPr>
          <p:cNvSpPr txBox="1"/>
          <p:nvPr/>
        </p:nvSpPr>
        <p:spPr>
          <a:xfrm>
            <a:off x="5102212" y="3296946"/>
            <a:ext cx="12831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2. Standjahr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xmlns="" id="{4808442C-0180-4546-BA8F-88EF8B7AE617}"/>
              </a:ext>
            </a:extLst>
          </p:cNvPr>
          <p:cNvSpPr txBox="1"/>
          <p:nvPr/>
        </p:nvSpPr>
        <p:spPr>
          <a:xfrm>
            <a:off x="3972632" y="3318294"/>
            <a:ext cx="12831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1. Standjahr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xmlns="" id="{5EE2A5A9-31F4-4B94-942B-C07574E913AC}"/>
              </a:ext>
            </a:extLst>
          </p:cNvPr>
          <p:cNvSpPr txBox="1"/>
          <p:nvPr/>
        </p:nvSpPr>
        <p:spPr>
          <a:xfrm>
            <a:off x="5384316" y="5559989"/>
            <a:ext cx="12831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4. Standjahr</a:t>
            </a:r>
          </a:p>
        </p:txBody>
      </p:sp>
    </p:spTree>
    <p:extLst>
      <p:ext uri="{BB962C8B-B14F-4D97-AF65-F5344CB8AC3E}">
        <p14:creationId xmlns:p14="http://schemas.microsoft.com/office/powerpoint/2010/main" val="194853131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esign1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ign1" id="{F99113B3-0A23-4A08-8D79-F0D171994CC8}" vid="{9490EADC-12AE-41CF-A107-A5623845B3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634</Words>
  <Application>Microsoft Office PowerPoint</Application>
  <PresentationFormat>Bildschirmpräsentation (4:3)</PresentationFormat>
  <Paragraphs>243</Paragraphs>
  <Slides>19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5" baseType="lpstr">
      <vt:lpstr>AdriaDB</vt:lpstr>
      <vt:lpstr>Arial</vt:lpstr>
      <vt:lpstr>Calibri</vt:lpstr>
      <vt:lpstr>Comic Sans MS</vt:lpstr>
      <vt:lpstr>Symbol</vt:lpstr>
      <vt:lpstr>Design1</vt:lpstr>
      <vt:lpstr>P r ä s e n t a t i o n   Baumschnitt Herbstmesse in Cottbus   26.Okt.2019 – 27.Okt.2019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Baumschnitt</dc:title>
  <dc:creator>Andreas</dc:creator>
  <cp:lastModifiedBy>Geschäftsführer</cp:lastModifiedBy>
  <cp:revision>122</cp:revision>
  <dcterms:modified xsi:type="dcterms:W3CDTF">2019-11-04T06:54:27Z</dcterms:modified>
</cp:coreProperties>
</file>